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69" r:id="rId3"/>
    <p:sldId id="281" r:id="rId4"/>
    <p:sldId id="294" r:id="rId5"/>
    <p:sldId id="274" r:id="rId6"/>
    <p:sldId id="286" r:id="rId7"/>
    <p:sldId id="277" r:id="rId8"/>
    <p:sldId id="282" r:id="rId9"/>
    <p:sldId id="288" r:id="rId10"/>
    <p:sldId id="284" r:id="rId11"/>
    <p:sldId id="292" r:id="rId12"/>
    <p:sldId id="275" r:id="rId13"/>
    <p:sldId id="283" r:id="rId14"/>
    <p:sldId id="293" r:id="rId15"/>
    <p:sldId id="297" r:id="rId16"/>
    <p:sldId id="298" r:id="rId17"/>
    <p:sldId id="299" r:id="rId18"/>
    <p:sldId id="285" r:id="rId19"/>
    <p:sldId id="295" r:id="rId20"/>
    <p:sldId id="296" r:id="rId21"/>
    <p:sldId id="29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9F"/>
    <a:srgbClr val="4F7921"/>
    <a:srgbClr val="6BA4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6899" autoAdjust="0"/>
  </p:normalViewPr>
  <p:slideViewPr>
    <p:cSldViewPr>
      <p:cViewPr>
        <p:scale>
          <a:sx n="76" d="100"/>
          <a:sy n="76" d="100"/>
        </p:scale>
        <p:origin x="-125" y="-16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D38979-73AD-42AB-B813-19E6574BD4A7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6B89E7-AEFF-4AB8-B922-94BB9CBF33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813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Структура Единого окна АППОЭР.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B89E7-AEFF-4AB8-B922-94BB9CBF33B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6545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B89E7-AEFF-4AB8-B922-94BB9CBF33B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4218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ru-RU" sz="1200" b="1" dirty="0" smtClean="0">
                <a:solidFill>
                  <a:srgbClr val="00549F"/>
                </a:solidFill>
                <a:latin typeface="PT Sans" panose="020B0503020203020204" pitchFamily="34" charset="-52"/>
              </a:rPr>
              <a:t>Два варианта комплектования: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rgbClr val="00549F"/>
                </a:solidFill>
                <a:latin typeface="PT Sans" panose="020B0503020203020204" pitchFamily="34" charset="-52"/>
              </a:rPr>
              <a:t>на основе готовых коллекций 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rgbClr val="00549F"/>
                </a:solidFill>
                <a:latin typeface="PT Sans" panose="020B0503020203020204" pitchFamily="34" charset="-52"/>
              </a:rPr>
              <a:t>путем подготовки списков из отдельных книг</a:t>
            </a:r>
            <a:endParaRPr lang="en-US" sz="1200" b="1" dirty="0" smtClean="0">
              <a:solidFill>
                <a:srgbClr val="00549F"/>
              </a:solidFill>
              <a:latin typeface="PT Sans" panose="020B0503020203020204" pitchFamily="34" charset="-52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B89E7-AEFF-4AB8-B922-94BB9CBF33B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0049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Комплектование.</a:t>
            </a:r>
          </a:p>
          <a:p>
            <a:pPr>
              <a:lnSpc>
                <a:spcPct val="150000"/>
              </a:lnSpc>
            </a:pPr>
            <a:r>
              <a:rPr lang="ru-RU" sz="1200" b="1" dirty="0" smtClean="0">
                <a:solidFill>
                  <a:srgbClr val="00549F"/>
                </a:solidFill>
                <a:latin typeface="PT Sans" panose="020B0503020203020204" pitchFamily="34" charset="-52"/>
              </a:rPr>
              <a:t>Шаг 1. Авторизация</a:t>
            </a:r>
          </a:p>
          <a:p>
            <a:pPr>
              <a:lnSpc>
                <a:spcPct val="150000"/>
              </a:lnSpc>
            </a:pPr>
            <a:r>
              <a:rPr lang="ru-RU" sz="1200" b="1" dirty="0" smtClean="0">
                <a:solidFill>
                  <a:srgbClr val="00549F"/>
                </a:solidFill>
                <a:latin typeface="PT Sans" panose="020B0503020203020204" pitchFamily="34" charset="-52"/>
              </a:rPr>
              <a:t>Шаг 2. Поиск</a:t>
            </a:r>
          </a:p>
          <a:p>
            <a:pPr>
              <a:lnSpc>
                <a:spcPct val="150000"/>
              </a:lnSpc>
            </a:pPr>
            <a:r>
              <a:rPr lang="ru-RU" sz="1200" b="1" dirty="0" smtClean="0">
                <a:solidFill>
                  <a:srgbClr val="00549F"/>
                </a:solidFill>
                <a:latin typeface="PT Sans" panose="020B0503020203020204" pitchFamily="34" charset="-52"/>
              </a:rPr>
              <a:t>Шаг 3. Создание списка</a:t>
            </a:r>
          </a:p>
          <a:p>
            <a:pPr>
              <a:lnSpc>
                <a:spcPct val="150000"/>
              </a:lnSpc>
            </a:pPr>
            <a:r>
              <a:rPr lang="ru-RU" sz="1200" b="1" dirty="0" smtClean="0">
                <a:solidFill>
                  <a:srgbClr val="00549F"/>
                </a:solidFill>
                <a:latin typeface="PT Sans" panose="020B0503020203020204" pitchFamily="34" charset="-52"/>
              </a:rPr>
              <a:t>Шаг 4. Отправка списка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B89E7-AEFF-4AB8-B922-94BB9CBF33B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9221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B89E7-AEFF-4AB8-B922-94BB9CBF33B9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9221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B89E7-AEFF-4AB8-B922-94BB9CBF33B9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9221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B89E7-AEFF-4AB8-B922-94BB9CBF33B9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9221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B89E7-AEFF-4AB8-B922-94BB9CBF33B9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9221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Определить список обязательных полей БЗ в формате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RUSMARC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и правила их заполнения. Указывать тип БЗ и код языка документа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Унифицировать отражение тематики документа в формате RUSMARC</a:t>
            </a:r>
          </a:p>
          <a:p>
            <a:pPr marL="228600" lvl="0" indent="-228600">
              <a:buFont typeface="+mj-lt"/>
              <a:buAutoNum type="arabicPeriod"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Унифицировать отражение вида документа в соответствии с ГОСТ 7.60–2003 «Издания. Основные виды. Термины и определения»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Указывать коды  направлений подготовки (Приказ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Минобрнауки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России от 12.09.2013 N 1061 (ред. от 01.10.2015) "Об утверждении перечней специальностей и направлений подготовки высшего образования") для которых предназначено издание. Возможные варианты: отражение кодов в БЗ (так поступает ЭБС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Знаниум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или рассмотреть иные способы сопоставления.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B89E7-AEFF-4AB8-B922-94BB9CBF33B9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4894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dirty="0" smtClean="0">
                <a:solidFill>
                  <a:srgbClr val="00549F"/>
                </a:solidFill>
                <a:latin typeface="PT Sans" panose="020B0503020203020204" pitchFamily="34" charset="-52"/>
                <a:ea typeface="+mn-ea"/>
                <a:cs typeface="+mn-cs"/>
              </a:rPr>
              <a:t>Минимальный набор метаданных</a:t>
            </a:r>
            <a:r>
              <a:rPr lang="en-US" sz="1200" b="1" dirty="0" smtClean="0">
                <a:solidFill>
                  <a:srgbClr val="00549F"/>
                </a:solidFill>
                <a:latin typeface="PT Sans" panose="020B0503020203020204" pitchFamily="34" charset="-52"/>
                <a:ea typeface="+mn-ea"/>
                <a:cs typeface="+mn-cs"/>
              </a:rPr>
              <a:t> </a:t>
            </a:r>
            <a:r>
              <a:rPr lang="ru-RU" sz="1200" b="1" dirty="0" smtClean="0">
                <a:solidFill>
                  <a:srgbClr val="00549F"/>
                </a:solidFill>
                <a:latin typeface="PT Sans" panose="020B0503020203020204" pitchFamily="34" charset="-52"/>
                <a:ea typeface="+mn-ea"/>
                <a:cs typeface="+mn-cs"/>
              </a:rPr>
              <a:t>для использования в критериях поиска, идентификации и предоставления доступа к ресурсам ЭБС</a:t>
            </a:r>
            <a:br>
              <a:rPr lang="ru-RU" sz="1200" b="1" dirty="0" smtClean="0">
                <a:solidFill>
                  <a:srgbClr val="00549F"/>
                </a:solidFill>
                <a:latin typeface="PT Sans" panose="020B0503020203020204" pitchFamily="34" charset="-52"/>
                <a:ea typeface="+mn-ea"/>
                <a:cs typeface="+mn-cs"/>
              </a:rPr>
            </a:br>
            <a:r>
              <a:rPr lang="ru-RU" sz="1200" dirty="0" smtClean="0"/>
              <a:t>Порядок составления библиографической записи электронного документа — по ГОСТ 7.1.</a:t>
            </a:r>
          </a:p>
          <a:p>
            <a:pPr lvl="0">
              <a:lnSpc>
                <a:spcPct val="115000"/>
              </a:lnSpc>
              <a:buFont typeface="Calibri"/>
              <a:buChar char="-"/>
            </a:pPr>
            <a:r>
              <a:rPr lang="ru-RU" sz="1200" b="1" dirty="0" smtClean="0">
                <a:latin typeface="Times New Roman CYR"/>
                <a:ea typeface="Times New Roman"/>
                <a:cs typeface="Times New Roman"/>
              </a:rPr>
              <a:t>идентификационные метаданные </a:t>
            </a:r>
            <a:r>
              <a:rPr lang="ru-RU" sz="1000" dirty="0" smtClean="0">
                <a:latin typeface="Arial"/>
                <a:ea typeface="Calibri"/>
                <a:cs typeface="Times New Roman"/>
              </a:rPr>
              <a:t>(</a:t>
            </a:r>
            <a:r>
              <a:rPr lang="ru-RU" sz="1100" dirty="0" smtClean="0">
                <a:latin typeface="Times New Roman CYR"/>
                <a:ea typeface="Calibri"/>
                <a:cs typeface="Times New Roman"/>
              </a:rPr>
              <a:t>идентификаторы БЗ и электронного документа </a:t>
            </a:r>
            <a:r>
              <a:rPr lang="ru-RU" sz="1000" dirty="0" smtClean="0">
                <a:latin typeface="Arial"/>
                <a:ea typeface="Calibri"/>
                <a:cs typeface="Times New Roman"/>
              </a:rPr>
              <a:t>)</a:t>
            </a:r>
            <a:endParaRPr lang="ru-RU" sz="1100" dirty="0" smtClean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Calibri"/>
              <a:buChar char="-"/>
            </a:pPr>
            <a:r>
              <a:rPr lang="ru-RU" sz="1200" b="1" dirty="0" smtClean="0">
                <a:latin typeface="Times New Roman CYR"/>
                <a:ea typeface="Times New Roman"/>
                <a:cs typeface="Times New Roman"/>
              </a:rPr>
              <a:t>библиографические сведения</a:t>
            </a:r>
            <a:r>
              <a:rPr lang="ru-RU" sz="1200" dirty="0" smtClean="0">
                <a:latin typeface="Times New Roman CYR"/>
                <a:ea typeface="Times New Roman"/>
                <a:cs typeface="Times New Roman"/>
              </a:rPr>
              <a:t> (ISBN, </a:t>
            </a:r>
            <a:r>
              <a:rPr lang="en-US" sz="1200" dirty="0" smtClean="0">
                <a:latin typeface="Times New Roman CYR"/>
                <a:ea typeface="Times New Roman"/>
                <a:cs typeface="Times New Roman"/>
              </a:rPr>
              <a:t>ISSN</a:t>
            </a:r>
            <a:r>
              <a:rPr lang="ru-RU" sz="1200" dirty="0" smtClean="0">
                <a:latin typeface="Times New Roman CYR"/>
                <a:ea typeface="Times New Roman"/>
                <a:cs typeface="Times New Roman"/>
              </a:rPr>
              <a:t>, </a:t>
            </a:r>
            <a:r>
              <a:rPr lang="ru-RU" sz="1200" dirty="0" smtClean="0">
                <a:latin typeface="Times New Roman CYR"/>
                <a:ea typeface="Arial Unicode MS"/>
                <a:cs typeface="Arial Unicode MS"/>
              </a:rPr>
              <a:t>сведения об авторах и других физических и </a:t>
            </a:r>
            <a:r>
              <a:rPr lang="ru-RU" sz="1200" dirty="0" smtClean="0">
                <a:latin typeface="Times New Roman CYR"/>
                <a:ea typeface="Times New Roman"/>
                <a:cs typeface="Times New Roman"/>
              </a:rPr>
              <a:t>юридических лицах, участвовавших в создании электронного издания, заглавие, выходные данные, </a:t>
            </a:r>
            <a:r>
              <a:rPr lang="ru-RU" sz="1200" b="1" dirty="0" smtClean="0">
                <a:latin typeface="Times New Roman CYR"/>
                <a:ea typeface="Times New Roman"/>
                <a:cs typeface="Times New Roman"/>
              </a:rPr>
              <a:t>физические характеристики, </a:t>
            </a:r>
            <a:r>
              <a:rPr lang="ru-RU" sz="1200" dirty="0" smtClean="0">
                <a:latin typeface="Times New Roman CYR"/>
                <a:ea typeface="Times New Roman"/>
                <a:cs typeface="Times New Roman"/>
              </a:rPr>
              <a:t>сведения о переиздании /повторности выпуска электронного издания);</a:t>
            </a:r>
            <a:endParaRPr lang="ru-RU" sz="1100" dirty="0" smtClean="0">
              <a:ea typeface="Calibri"/>
              <a:cs typeface="Times New Roman"/>
            </a:endParaRPr>
          </a:p>
          <a:p>
            <a:pPr lvl="0" algn="just">
              <a:buFont typeface="Calibri"/>
              <a:buChar char="-"/>
            </a:pPr>
            <a:r>
              <a:rPr lang="ru-RU" sz="1200" b="1" dirty="0" smtClean="0">
                <a:latin typeface="Times New Roman CYR"/>
                <a:ea typeface="Times New Roman"/>
                <a:cs typeface="Times New Roman"/>
              </a:rPr>
              <a:t>тематическая систематизация </a:t>
            </a:r>
            <a:r>
              <a:rPr lang="ru-RU" sz="1200" dirty="0" smtClean="0">
                <a:latin typeface="Times New Roman CYR"/>
                <a:ea typeface="Times New Roman"/>
                <a:cs typeface="Times New Roman"/>
              </a:rPr>
              <a:t>(предметные рубрики, ключевые слова, классификационные индексы)</a:t>
            </a:r>
            <a:endParaRPr lang="ru-RU" sz="1200" dirty="0" smtClean="0"/>
          </a:p>
          <a:p>
            <a:pPr lvl="0" algn="just">
              <a:buFont typeface="Calibri"/>
              <a:buChar char="-"/>
            </a:pPr>
            <a:r>
              <a:rPr lang="ru-RU" sz="1200" b="1" dirty="0" smtClean="0">
                <a:latin typeface="Times New Roman CYR"/>
                <a:ea typeface="Times New Roman"/>
                <a:cs typeface="Times New Roman"/>
              </a:rPr>
              <a:t>тип  документа по природе основной информации </a:t>
            </a:r>
            <a:r>
              <a:rPr lang="ru-RU" sz="1200" dirty="0" smtClean="0">
                <a:latin typeface="Times New Roman CYR"/>
                <a:ea typeface="Times New Roman"/>
                <a:cs typeface="Times New Roman"/>
              </a:rPr>
              <a:t>(содержание или вид материала, в самом общем виде: </a:t>
            </a:r>
            <a:r>
              <a:rPr lang="ru-RU" sz="1200" dirty="0" smtClean="0">
                <a:latin typeface="Times New Roman CYR"/>
                <a:cs typeface="Times New Roman"/>
              </a:rPr>
              <a:t>текстовые материалы, видеоматериалы, звукозаписи и т.д.</a:t>
            </a:r>
            <a:r>
              <a:rPr lang="ru-RU" sz="1200" b="1" dirty="0" smtClean="0">
                <a:latin typeface="Times New Roman CYR"/>
                <a:ea typeface="Times New Roman"/>
                <a:cs typeface="Times New Roman"/>
              </a:rPr>
              <a:t>, </a:t>
            </a:r>
            <a:r>
              <a:rPr lang="ru-RU" sz="1200" dirty="0" smtClean="0">
                <a:latin typeface="Times New Roman CYR"/>
                <a:ea typeface="Times New Roman"/>
                <a:cs typeface="Times New Roman"/>
              </a:rPr>
              <a:t>рекомендуется указывать по наиболее важному аспекту документа, а не вторичной физической форме:  например, электронному изданию  нужно указывать тип «текстовый материал», а не «электронный ресурс»)</a:t>
            </a:r>
            <a:endParaRPr lang="ru-RU" sz="1200" dirty="0" smtClean="0"/>
          </a:p>
          <a:p>
            <a:pPr lvl="0" algn="just">
              <a:buFont typeface="Calibri"/>
              <a:buChar char="-"/>
            </a:pPr>
            <a:r>
              <a:rPr lang="ru-RU" sz="1200" b="1" dirty="0" smtClean="0">
                <a:latin typeface="Times New Roman CYR"/>
                <a:ea typeface="Times New Roman"/>
                <a:cs typeface="Times New Roman"/>
              </a:rPr>
              <a:t>вид издания по периодичности</a:t>
            </a:r>
            <a:r>
              <a:rPr lang="ru-RU" sz="1200" dirty="0" smtClean="0">
                <a:latin typeface="Times New Roman CYR"/>
                <a:ea typeface="Times New Roman"/>
                <a:cs typeface="Times New Roman"/>
              </a:rPr>
              <a:t> (непериодическое, периодическое/сериальное издание: например, </a:t>
            </a:r>
            <a:r>
              <a:rPr lang="ru-RU" sz="1200" dirty="0" smtClean="0">
                <a:highlight>
                  <a:srgbClr val="FFFF00"/>
                </a:highlight>
                <a:latin typeface="Times New Roman CYR"/>
                <a:ea typeface="Times New Roman"/>
                <a:cs typeface="Times New Roman"/>
              </a:rPr>
              <a:t>книга</a:t>
            </a:r>
            <a:r>
              <a:rPr lang="ru-RU" sz="1200" dirty="0" smtClean="0">
                <a:latin typeface="Times New Roman CYR"/>
                <a:ea typeface="Times New Roman"/>
                <a:cs typeface="Times New Roman"/>
              </a:rPr>
              <a:t>, журнал)</a:t>
            </a:r>
            <a:endParaRPr lang="ru-RU" sz="1200" dirty="0" smtClean="0"/>
          </a:p>
          <a:p>
            <a:pPr lvl="0" algn="just">
              <a:buFont typeface="Calibri"/>
              <a:buChar char="-"/>
            </a:pPr>
            <a:r>
              <a:rPr lang="ru-RU" sz="1200" b="1" dirty="0" smtClean="0">
                <a:latin typeface="Times New Roman CYR"/>
                <a:ea typeface="Times New Roman"/>
                <a:cs typeface="Times New Roman"/>
              </a:rPr>
              <a:t>вид издания по характеру информации или</a:t>
            </a:r>
            <a:r>
              <a:rPr lang="ru-RU" sz="1200" dirty="0" smtClean="0">
                <a:latin typeface="Times New Roman CYR"/>
                <a:cs typeface="Times New Roman"/>
              </a:rPr>
              <a:t> </a:t>
            </a:r>
            <a:r>
              <a:rPr lang="ru-RU" sz="1200" b="1" dirty="0" smtClean="0">
                <a:latin typeface="Times New Roman CYR"/>
                <a:ea typeface="Times New Roman"/>
                <a:cs typeface="Times New Roman"/>
              </a:rPr>
              <a:t>целевому назначению</a:t>
            </a:r>
            <a:r>
              <a:rPr lang="ru-RU" sz="1200" dirty="0" smtClean="0">
                <a:latin typeface="Times New Roman CYR"/>
                <a:ea typeface="Times New Roman"/>
                <a:cs typeface="Times New Roman"/>
              </a:rPr>
              <a:t> (</a:t>
            </a:r>
            <a:r>
              <a:rPr lang="ru-RU" sz="1200" dirty="0" smtClean="0">
                <a:latin typeface="Times New Roman CYR"/>
                <a:cs typeface="Times New Roman"/>
              </a:rPr>
              <a:t>вид или жанр содержимого электронного документа</a:t>
            </a:r>
            <a:r>
              <a:rPr lang="ru-RU" sz="1200" dirty="0" smtClean="0">
                <a:latin typeface="Times New Roman CYR"/>
                <a:ea typeface="Times New Roman"/>
                <a:cs typeface="Times New Roman"/>
              </a:rPr>
              <a:t>: </a:t>
            </a:r>
            <a:r>
              <a:rPr lang="ru-RU" sz="1200" dirty="0" smtClean="0">
                <a:latin typeface="Times New Roman CYR"/>
                <a:cs typeface="Times New Roman"/>
              </a:rPr>
              <a:t>учебники, учебные пособия, хрестоматии, сборники, справочные и энциклопедические издания, а также литературные и иные произведения, в соответствии с ГОСТ Р 7.0.83—2013</a:t>
            </a:r>
            <a:r>
              <a:rPr lang="ru-RU" sz="1200" dirty="0" smtClean="0">
                <a:latin typeface="Times New Roman CYR"/>
                <a:ea typeface="Times New Roman"/>
                <a:cs typeface="Times New Roman"/>
              </a:rPr>
              <a:t>)</a:t>
            </a:r>
          </a:p>
          <a:p>
            <a:pPr lvl="0"/>
            <a:r>
              <a:rPr lang="ru-RU" sz="1200" b="1" dirty="0" smtClean="0"/>
              <a:t>сведения о языке документа</a:t>
            </a:r>
            <a:endParaRPr lang="ru-RU" sz="1200" dirty="0" smtClean="0"/>
          </a:p>
          <a:p>
            <a:pPr lvl="0"/>
            <a:r>
              <a:rPr lang="ru-RU" sz="1200" b="1" dirty="0" smtClean="0"/>
              <a:t>аннотация</a:t>
            </a:r>
            <a:endParaRPr lang="ru-RU" sz="1200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B89E7-AEFF-4AB8-B922-94BB9CBF33B9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4894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B89E7-AEFF-4AB8-B922-94BB9CBF33B9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94894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Новый интерфейс системы.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B89E7-AEFF-4AB8-B922-94BB9CBF33B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6496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Новый интерфейс системы.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B89E7-AEFF-4AB8-B922-94BB9CBF33B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0649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Для организации поиска, единообразного и  корректного отображения информации о ресурсах ЭБС в «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Едином окне АППОЭР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», а также для реализации ряда других функциональных возможностей были проанализированы 199,946 библиографических записей (БЗ) в формате RUSMARC, переданные следующими поставщиками ЭБС.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B89E7-AEFF-4AB8-B922-94BB9CBF33B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056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Целью анализа являлось выяснение подходов к представлению данных для реализации задач: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адекватного формирования поисковых фасетов;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создания консолидированной библиографической записи на издание;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навигации (просмотра коллекций ЭБС);</a:t>
            </a:r>
          </a:p>
          <a:p>
            <a:pPr lvl="0"/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др.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 ходе анализа была изучена информация, представленная в следующих информационных блоках БЗ:</a:t>
            </a:r>
          </a:p>
          <a:p>
            <a:pPr lvl="0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библиографические сведения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ISBN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автор, заглавие, выходные данные);</a:t>
            </a:r>
          </a:p>
          <a:p>
            <a:pPr lvl="0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данные о тематике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(предметные рубрики, ключевые слова, классификационные индексы)</a:t>
            </a:r>
          </a:p>
          <a:p>
            <a:pPr lvl="0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сведения о типе БЗ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(книга, периодическое издание)</a:t>
            </a:r>
          </a:p>
          <a:p>
            <a:pPr lvl="0"/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вид издания 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(монография, справочник, учебник, и т.д.).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B89E7-AEFF-4AB8-B922-94BB9CBF33B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4582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Отражение данных о тематике в фасетах. </a:t>
            </a:r>
          </a:p>
          <a:p>
            <a:r>
              <a:rPr lang="ru-RU" dirty="0" smtClean="0"/>
              <a:t>Справа фасет Предметная область построен на основании Индексов ББК в записях ЭБС. Фасет Предлагаемые темы (вверху) построен на основании предметных рубрик (поле 606). Из-за различного представления данных о тематике у разных ЭБС количественные показатели не полностью отражают картину тематического наполнения ЭБС.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B89E7-AEFF-4AB8-B922-94BB9CBF33B9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136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Пример консолидации записей</a:t>
            </a:r>
          </a:p>
          <a:p>
            <a:r>
              <a:rPr lang="ru-RU" dirty="0" smtClean="0"/>
              <a:t>На слайде: </a:t>
            </a:r>
          </a:p>
          <a:p>
            <a:r>
              <a:rPr lang="ru-RU" dirty="0" smtClean="0"/>
              <a:t>рис 1. Контроль дубликатов отключен; </a:t>
            </a:r>
          </a:p>
          <a:p>
            <a:r>
              <a:rPr lang="ru-RU" dirty="0" smtClean="0"/>
              <a:t>рис.2. контроль дубликатов включен, показан</a:t>
            </a:r>
            <a:r>
              <a:rPr lang="ru-RU" baseline="0" dirty="0" smtClean="0"/>
              <a:t> документ с наиболее полным описанием (В данном случае из трех</a:t>
            </a:r>
          </a:p>
          <a:p>
            <a:r>
              <a:rPr lang="ru-RU" baseline="0" dirty="0" smtClean="0"/>
              <a:t>Записей в ЭБС "</a:t>
            </a:r>
            <a:r>
              <a:rPr lang="ru-RU" baseline="0" dirty="0" err="1" smtClean="0"/>
              <a:t>Знаниум</a:t>
            </a:r>
            <a:r>
              <a:rPr lang="ru-RU" baseline="0" dirty="0" smtClean="0"/>
              <a:t>", "Лань" и "</a:t>
            </a:r>
            <a:r>
              <a:rPr lang="ru-RU" baseline="0" dirty="0" err="1" smtClean="0"/>
              <a:t>Библиоклуб</a:t>
            </a:r>
            <a:r>
              <a:rPr lang="ru-RU" baseline="0" dirty="0" smtClean="0"/>
              <a:t>" выбран документ из "</a:t>
            </a:r>
            <a:r>
              <a:rPr lang="ru-RU" baseline="0" dirty="0" err="1" smtClean="0"/>
              <a:t>Библиоклуб</a:t>
            </a:r>
            <a:r>
              <a:rPr lang="ru-RU" baseline="0" dirty="0" smtClean="0"/>
              <a:t>", т.к. у "Лани" отсутствует количество страниц, а у "</a:t>
            </a:r>
            <a:r>
              <a:rPr lang="ru-RU" baseline="0" dirty="0" err="1" smtClean="0"/>
              <a:t>Знаниума</a:t>
            </a:r>
            <a:r>
              <a:rPr lang="ru-RU" baseline="0" dirty="0" smtClean="0"/>
              <a:t>" нет аннотации); </a:t>
            </a:r>
          </a:p>
          <a:p>
            <a:r>
              <a:rPr lang="ru-RU" baseline="0" dirty="0" smtClean="0"/>
              <a:t>рис.3 карточка документа со ссылками на его дубликаты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B89E7-AEFF-4AB8-B922-94BB9CBF33B9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1209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Критерии выбора главной записи: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PT Sans" panose="020B0503020203020204" pitchFamily="34" charset="-52"/>
              </a:rPr>
              <a:t>Библиографические сведения (автор, заглавие, выходные данные)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PT Sans" panose="020B0503020203020204" pitchFamily="34" charset="-52"/>
              </a:rPr>
              <a:t>Аннотация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200" dirty="0" smtClean="0">
                <a:solidFill>
                  <a:schemeClr val="tx1"/>
                </a:solidFill>
                <a:latin typeface="PT Sans" panose="020B0503020203020204" pitchFamily="34" charset="-52"/>
              </a:rPr>
              <a:t>Тематика (предметные рубрики, ключевые слова, классификационные индексы)</a:t>
            </a:r>
            <a:endParaRPr lang="en-US" sz="1200" dirty="0" smtClean="0">
              <a:solidFill>
                <a:schemeClr val="tx1"/>
              </a:solidFill>
              <a:latin typeface="PT Sans" panose="020B0503020203020204" pitchFamily="34" charset="-52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B89E7-AEFF-4AB8-B922-94BB9CBF33B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8561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Категории пользователей.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rgbClr val="00549F"/>
                </a:solidFill>
                <a:latin typeface="PT Sans" panose="020B0503020203020204" pitchFamily="34" charset="-52"/>
              </a:rPr>
              <a:t>Главный администратор – </a:t>
            </a:r>
            <a:r>
              <a:rPr lang="ru-RU" sz="1200" dirty="0" smtClean="0">
                <a:solidFill>
                  <a:schemeClr val="tx1"/>
                </a:solidFill>
                <a:latin typeface="PT Sans" panose="020B0503020203020204" pitchFamily="34" charset="-52"/>
              </a:rPr>
              <a:t>регистрирует пользователей, назначает роли. В системе </a:t>
            </a:r>
            <a:r>
              <a:rPr lang="ru-RU" sz="1200" dirty="0" err="1" smtClean="0">
                <a:solidFill>
                  <a:schemeClr val="tx1"/>
                </a:solidFill>
                <a:latin typeface="PT Sans" panose="020B0503020203020204" pitchFamily="34" charset="-52"/>
              </a:rPr>
              <a:t>м.б</a:t>
            </a:r>
            <a:r>
              <a:rPr lang="ru-RU" sz="1200" dirty="0" smtClean="0">
                <a:solidFill>
                  <a:schemeClr val="tx1"/>
                </a:solidFill>
                <a:latin typeface="PT Sans" panose="020B0503020203020204" pitchFamily="34" charset="-52"/>
              </a:rPr>
              <a:t>. только один главный администратор.</a:t>
            </a:r>
            <a:endParaRPr lang="ru-RU" sz="1200" b="1" dirty="0" smtClean="0">
              <a:solidFill>
                <a:srgbClr val="00549F"/>
              </a:solidFill>
              <a:latin typeface="PT Sans" panose="020B0503020203020204" pitchFamily="34" charset="-52"/>
            </a:endParaRPr>
          </a:p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1200" b="1" dirty="0" smtClean="0">
                <a:solidFill>
                  <a:srgbClr val="00549F"/>
                </a:solidFill>
                <a:latin typeface="PT Sans" panose="020B0503020203020204" pitchFamily="34" charset="-52"/>
              </a:rPr>
              <a:t>Подписчик на ресурсы (комплектатор) – </a:t>
            </a:r>
            <a:r>
              <a:rPr lang="ru-RU" sz="1200" dirty="0" smtClean="0">
                <a:solidFill>
                  <a:schemeClr val="tx1"/>
                </a:solidFill>
                <a:latin typeface="PT Sans" panose="020B0503020203020204" pitchFamily="34" charset="-52"/>
              </a:rPr>
              <a:t>представитель организации, формирует списки литературы (заявки). В системе </a:t>
            </a:r>
            <a:r>
              <a:rPr lang="ru-RU" sz="1200" dirty="0" err="1" smtClean="0">
                <a:solidFill>
                  <a:schemeClr val="tx1"/>
                </a:solidFill>
                <a:latin typeface="PT Sans" panose="020B0503020203020204" pitchFamily="34" charset="-52"/>
              </a:rPr>
              <a:t>м.б</a:t>
            </a:r>
            <a:r>
              <a:rPr lang="ru-RU" sz="1200" dirty="0" smtClean="0">
                <a:solidFill>
                  <a:schemeClr val="tx1"/>
                </a:solidFill>
                <a:latin typeface="PT Sans" panose="020B0503020203020204" pitchFamily="34" charset="-52"/>
              </a:rPr>
              <a:t>. произвольное число подписчиков.</a:t>
            </a:r>
            <a:endParaRPr lang="ru-RU" sz="1200" b="1" dirty="0" smtClean="0">
              <a:solidFill>
                <a:srgbClr val="00549F"/>
              </a:solidFill>
              <a:latin typeface="PT Sans" panose="020B0503020203020204" pitchFamily="34" charset="-52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rgbClr val="00549F"/>
                </a:solidFill>
                <a:latin typeface="PT Sans" panose="020B0503020203020204" pitchFamily="34" charset="-52"/>
              </a:rPr>
              <a:t>Поставщик ресурсов – </a:t>
            </a:r>
            <a:r>
              <a:rPr lang="ru-RU" sz="1200" dirty="0" smtClean="0">
                <a:solidFill>
                  <a:schemeClr val="tx1"/>
                </a:solidFill>
                <a:latin typeface="PT Sans" panose="020B0503020203020204" pitchFamily="34" charset="-52"/>
              </a:rPr>
              <a:t>представитель ЭБС, обрабатывает заявки подписчика. Кол-во</a:t>
            </a:r>
            <a:r>
              <a:rPr lang="ru-RU" sz="1200" baseline="0" dirty="0" smtClean="0">
                <a:solidFill>
                  <a:schemeClr val="tx1"/>
                </a:solidFill>
                <a:latin typeface="PT Sans" panose="020B0503020203020204" pitchFamily="34" charset="-52"/>
              </a:rPr>
              <a:t> поставщиков совпадает с кол-вом ЭБС, предоставивших материалы для индексирования.</a:t>
            </a:r>
            <a:endParaRPr lang="ru-RU" sz="1200" dirty="0" smtClean="0">
              <a:solidFill>
                <a:schemeClr val="tx1"/>
              </a:solidFill>
              <a:latin typeface="PT Sans" panose="020B0503020203020204" pitchFamily="34" charset="-52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1200" b="1" dirty="0" smtClean="0">
                <a:solidFill>
                  <a:srgbClr val="00549F"/>
                </a:solidFill>
                <a:latin typeface="PT Sans" panose="020B0503020203020204" pitchFamily="34" charset="-52"/>
              </a:rPr>
              <a:t>Пользователь - </a:t>
            </a:r>
            <a:r>
              <a:rPr lang="ru-RU" sz="1200" dirty="0" smtClean="0">
                <a:solidFill>
                  <a:schemeClr val="tx1"/>
                </a:solidFill>
                <a:latin typeface="PT Sans" panose="020B0503020203020204" pitchFamily="34" charset="-52"/>
              </a:rPr>
              <a:t>гость</a:t>
            </a:r>
            <a:endParaRPr lang="en-US" sz="1200" b="1" dirty="0" smtClean="0">
              <a:solidFill>
                <a:srgbClr val="00549F"/>
              </a:solidFill>
              <a:latin typeface="PT Sans" panose="020B0503020203020204" pitchFamily="34" charset="-52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6B89E7-AEFF-4AB8-B922-94BB9CBF33B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421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1.png"/><Relationship Id="rId9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MSShafigullin\Desktop\Проекты\Ассоциация выпускников\kfu_logo_2l_rus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323001"/>
            <a:ext cx="2945406" cy="395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40242" y="2550004"/>
            <a:ext cx="74168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AAA9A9"/>
                </a:solidFill>
                <a:latin typeface="PT Sans" panose="020B0503020203020204" pitchFamily="34" charset="-52"/>
              </a:rPr>
              <a:t>Поисковый сервис по ресурсам ЭБС: «ЕДИНОЕ  ОКНО  ДОСТУПА»</a:t>
            </a:r>
            <a:endParaRPr lang="ru-RU" sz="4000" b="1" dirty="0">
              <a:solidFill>
                <a:srgbClr val="AAA9A9"/>
              </a:solidFill>
              <a:latin typeface="PT Sans" panose="020B0503020203020204" pitchFamily="34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79912" y="4725144"/>
            <a:ext cx="5040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solidFill>
                  <a:srgbClr val="00549F"/>
                </a:solidFill>
                <a:latin typeface="PT Sans" panose="020B0503020203020204" pitchFamily="34" charset="-52"/>
              </a:rPr>
              <a:t>Директор Научной библиотеки </a:t>
            </a:r>
            <a:br>
              <a:rPr lang="ru-RU" sz="2000" dirty="0">
                <a:solidFill>
                  <a:srgbClr val="00549F"/>
                </a:solidFill>
                <a:latin typeface="PT Sans" panose="020B0503020203020204" pitchFamily="34" charset="-52"/>
              </a:rPr>
            </a:br>
            <a:r>
              <a:rPr lang="ru-RU" sz="2000" dirty="0">
                <a:solidFill>
                  <a:srgbClr val="00549F"/>
                </a:solidFill>
                <a:latin typeface="PT Sans" panose="020B0503020203020204" pitchFamily="34" charset="-52"/>
              </a:rPr>
              <a:t>им. Н.И. </a:t>
            </a:r>
            <a:r>
              <a:rPr lang="ru-RU" sz="2000" dirty="0" smtClean="0">
                <a:solidFill>
                  <a:srgbClr val="00549F"/>
                </a:solidFill>
                <a:latin typeface="PT Sans" panose="020B0503020203020204" pitchFamily="34" charset="-52"/>
              </a:rPr>
              <a:t>Лобачевского</a:t>
            </a:r>
          </a:p>
          <a:p>
            <a:endParaRPr lang="ru-RU" sz="2000" dirty="0">
              <a:solidFill>
                <a:srgbClr val="00549F"/>
              </a:solidFill>
              <a:latin typeface="PT Sans" panose="020B0503020203020204" pitchFamily="34" charset="-52"/>
            </a:endParaRPr>
          </a:p>
          <a:p>
            <a:pPr algn="r"/>
            <a:r>
              <a:rPr lang="ru-RU" sz="2000" b="1" dirty="0">
                <a:solidFill>
                  <a:srgbClr val="00549F"/>
                </a:solidFill>
                <a:latin typeface="PT Sans" panose="020B0503020203020204" pitchFamily="34" charset="-52"/>
              </a:rPr>
              <a:t>Струков Евгений </a:t>
            </a:r>
            <a:r>
              <a:rPr lang="ru-RU" sz="2000" b="1" dirty="0" smtClean="0">
                <a:solidFill>
                  <a:srgbClr val="00549F"/>
                </a:solidFill>
                <a:latin typeface="PT Sans" panose="020B0503020203020204" pitchFamily="34" charset="-52"/>
              </a:rPr>
              <a:t>Николаевич</a:t>
            </a:r>
            <a:endParaRPr lang="ru-RU" sz="2000" b="1" dirty="0">
              <a:solidFill>
                <a:srgbClr val="00549F"/>
              </a:solidFill>
              <a:latin typeface="PT Sans" panose="020B0503020203020204" pitchFamily="34" charset="-52"/>
            </a:endParaRPr>
          </a:p>
        </p:txBody>
      </p:sp>
      <p:pic>
        <p:nvPicPr>
          <p:cNvPr id="1026" name="Picture 2" descr="http://els.kpfu.ru/vufind/themes/mybootstrap3/images/kpfu_site/appoer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82" y="413648"/>
            <a:ext cx="1114425" cy="1304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07704" y="590069"/>
            <a:ext cx="61094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Ассоциация производителей и пользователей</a:t>
            </a:r>
            <a:br>
              <a:rPr lang="ru-RU" b="1" dirty="0"/>
            </a:br>
            <a:r>
              <a:rPr lang="ru-RU" b="1" dirty="0"/>
              <a:t>образовательных электронных ресурсов</a:t>
            </a:r>
          </a:p>
          <a:p>
            <a:r>
              <a:rPr lang="ru-RU" i="1" dirty="0"/>
              <a:t>«АППОЭР – опора науки и образования</a:t>
            </a:r>
            <a:r>
              <a:rPr lang="ru-RU" i="1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245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3275856" y="332656"/>
            <a:ext cx="0" cy="792088"/>
          </a:xfrm>
          <a:prstGeom prst="line">
            <a:avLst/>
          </a:prstGeom>
          <a:ln w="28575">
            <a:solidFill>
              <a:srgbClr val="0054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419872" y="260648"/>
            <a:ext cx="57241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549F"/>
                </a:solidFill>
                <a:latin typeface="PT Sans" panose="020B0503020203020204" pitchFamily="34" charset="-52"/>
              </a:rPr>
              <a:t>Основные  категории пользователей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139954" y="1700808"/>
            <a:ext cx="5868144" cy="4104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549F"/>
                </a:solidFill>
                <a:latin typeface="PT Sans" panose="020B0503020203020204" pitchFamily="34" charset="-52"/>
              </a:rPr>
              <a:t>Главный </a:t>
            </a:r>
            <a:r>
              <a:rPr lang="ru-RU" sz="2400" b="1" dirty="0">
                <a:solidFill>
                  <a:srgbClr val="00549F"/>
                </a:solidFill>
                <a:latin typeface="PT Sans" panose="020B0503020203020204" pitchFamily="34" charset="-52"/>
              </a:rPr>
              <a:t>администратор – </a:t>
            </a:r>
            <a:r>
              <a:rPr lang="ru-RU" sz="2400" dirty="0" smtClean="0">
                <a:solidFill>
                  <a:schemeClr val="tx1"/>
                </a:solidFill>
                <a:latin typeface="PT Sans" panose="020B0503020203020204" pitchFamily="34" charset="-52"/>
              </a:rPr>
              <a:t>регистрирует пользователей, назначает роли.</a:t>
            </a:r>
            <a:endParaRPr lang="ru-RU" sz="2400" b="1" dirty="0">
              <a:solidFill>
                <a:srgbClr val="00549F"/>
              </a:solidFill>
              <a:latin typeface="PT Sans" panose="020B0503020203020204" pitchFamily="34" charset="-52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549F"/>
                </a:solidFill>
                <a:latin typeface="PT Sans" panose="020B0503020203020204" pitchFamily="34" charset="-52"/>
              </a:rPr>
              <a:t>Подписчик на ресурсы (комплектатор) – </a:t>
            </a:r>
            <a:r>
              <a:rPr lang="ru-RU" sz="2400" dirty="0">
                <a:solidFill>
                  <a:schemeClr val="tx1"/>
                </a:solidFill>
                <a:latin typeface="PT Sans" panose="020B0503020203020204" pitchFamily="34" charset="-52"/>
              </a:rPr>
              <a:t>представитель </a:t>
            </a:r>
            <a:r>
              <a:rPr lang="ru-RU" sz="2400" dirty="0" smtClean="0">
                <a:solidFill>
                  <a:schemeClr val="tx1"/>
                </a:solidFill>
                <a:latin typeface="PT Sans" panose="020B0503020203020204" pitchFamily="34" charset="-52"/>
              </a:rPr>
              <a:t>организации, формирует </a:t>
            </a:r>
            <a:r>
              <a:rPr lang="ru-RU" sz="2400" dirty="0">
                <a:solidFill>
                  <a:schemeClr val="tx1"/>
                </a:solidFill>
                <a:latin typeface="PT Sans" panose="020B0503020203020204" pitchFamily="34" charset="-52"/>
              </a:rPr>
              <a:t>списки </a:t>
            </a:r>
            <a:r>
              <a:rPr lang="ru-RU" sz="2400" dirty="0" smtClean="0">
                <a:solidFill>
                  <a:schemeClr val="tx1"/>
                </a:solidFill>
                <a:latin typeface="PT Sans" panose="020B0503020203020204" pitchFamily="34" charset="-52"/>
              </a:rPr>
              <a:t>литературы (заявки). </a:t>
            </a:r>
            <a:r>
              <a:rPr lang="ru-RU" sz="2400" dirty="0">
                <a:solidFill>
                  <a:schemeClr val="tx1"/>
                </a:solidFill>
                <a:latin typeface="PT Sans" panose="020B0503020203020204" pitchFamily="34" charset="-52"/>
              </a:rPr>
              <a:t>П</a:t>
            </a:r>
            <a:r>
              <a:rPr lang="ru-RU" sz="2400" dirty="0" smtClean="0">
                <a:solidFill>
                  <a:schemeClr val="tx1"/>
                </a:solidFill>
                <a:latin typeface="PT Sans" panose="020B0503020203020204" pitchFamily="34" charset="-52"/>
              </a:rPr>
              <a:t>роизвольное число подписчиков.</a:t>
            </a:r>
            <a:endParaRPr lang="ru-RU" sz="2400" b="1" dirty="0" smtClean="0">
              <a:solidFill>
                <a:srgbClr val="00549F"/>
              </a:solidFill>
              <a:latin typeface="PT Sans" panose="020B0503020203020204" pitchFamily="34" charset="-52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549F"/>
                </a:solidFill>
                <a:latin typeface="PT Sans" panose="020B0503020203020204" pitchFamily="34" charset="-52"/>
              </a:rPr>
              <a:t>Поставщик ресурсов – </a:t>
            </a:r>
            <a:r>
              <a:rPr lang="ru-RU" sz="2400" dirty="0">
                <a:solidFill>
                  <a:schemeClr val="tx1"/>
                </a:solidFill>
                <a:latin typeface="PT Sans" panose="020B0503020203020204" pitchFamily="34" charset="-52"/>
              </a:rPr>
              <a:t>представитель ЭБС, </a:t>
            </a:r>
            <a:r>
              <a:rPr lang="ru-RU" sz="2400" dirty="0" smtClean="0">
                <a:solidFill>
                  <a:schemeClr val="tx1"/>
                </a:solidFill>
                <a:latin typeface="PT Sans" panose="020B0503020203020204" pitchFamily="34" charset="-52"/>
              </a:rPr>
              <a:t>обрабатывает заявки подписчика.</a:t>
            </a:r>
            <a:endParaRPr lang="ru-RU" sz="2400" b="1" dirty="0" smtClean="0">
              <a:solidFill>
                <a:srgbClr val="00549F"/>
              </a:solidFill>
              <a:latin typeface="PT Sans" panose="020B0503020203020204" pitchFamily="34" charset="-52"/>
            </a:endParaRP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rgbClr val="00549F"/>
                </a:solidFill>
                <a:latin typeface="PT Sans" panose="020B0503020203020204" pitchFamily="34" charset="-52"/>
              </a:rPr>
              <a:t>Пользователь - </a:t>
            </a:r>
            <a:r>
              <a:rPr lang="ru-RU" sz="2400" dirty="0" smtClean="0">
                <a:solidFill>
                  <a:schemeClr val="tx1"/>
                </a:solidFill>
                <a:latin typeface="PT Sans" panose="020B0503020203020204" pitchFamily="34" charset="-52"/>
              </a:rPr>
              <a:t>гость</a:t>
            </a:r>
            <a:endParaRPr lang="en-US" sz="2400" b="1" dirty="0" smtClean="0">
              <a:solidFill>
                <a:srgbClr val="00549F"/>
              </a:solidFill>
              <a:latin typeface="PT Sans" panose="020B0503020203020204" pitchFamily="34" charset="-52"/>
            </a:endParaRPr>
          </a:p>
          <a:p>
            <a:pPr>
              <a:spcAft>
                <a:spcPts val="1200"/>
              </a:spcAft>
            </a:pPr>
            <a:endParaRPr lang="en-US" sz="2400" b="1" dirty="0">
              <a:solidFill>
                <a:srgbClr val="00549F"/>
              </a:solidFill>
              <a:latin typeface="PT Sans" panose="020B0503020203020204" pitchFamily="34" charset="-5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457508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AAA9A9"/>
                </a:solidFill>
                <a:latin typeface="PT Sans" panose="020B0503020203020204" pitchFamily="34" charset="-52"/>
              </a:rPr>
              <a:t>Единое  окно  </a:t>
            </a:r>
            <a:r>
              <a:rPr lang="ru-RU" sz="1400" b="1" dirty="0" smtClean="0">
                <a:solidFill>
                  <a:srgbClr val="AAA9A9"/>
                </a:solidFill>
                <a:latin typeface="PT Sans" panose="020B0503020203020204" pitchFamily="34" charset="-52"/>
              </a:rPr>
              <a:t>доступа</a:t>
            </a:r>
          </a:p>
          <a:p>
            <a:r>
              <a:rPr lang="ru-RU" sz="1400" b="1" dirty="0" smtClean="0">
                <a:solidFill>
                  <a:srgbClr val="AAA9A9"/>
                </a:solidFill>
                <a:latin typeface="PT Sans" panose="020B0503020203020204" pitchFamily="34" charset="-52"/>
              </a:rPr>
              <a:t>к ресурсам  ЭБС</a:t>
            </a:r>
            <a:endParaRPr lang="ru-RU" sz="1400" b="1" dirty="0">
              <a:solidFill>
                <a:srgbClr val="AAA9A9"/>
              </a:solidFill>
              <a:latin typeface="PT Sans" panose="020B0503020203020204" pitchFamily="34" charset="-52"/>
            </a:endParaRPr>
          </a:p>
        </p:txBody>
      </p:sp>
      <p:pic>
        <p:nvPicPr>
          <p:cNvPr id="13" name="Picture 2" descr="http://els.kpfu.ru/vufind/themes/mybootstrap3/images/kpfu_site/appoer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2" y="5582948"/>
            <a:ext cx="1013105" cy="118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143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3275856" y="332656"/>
            <a:ext cx="0" cy="792088"/>
          </a:xfrm>
          <a:prstGeom prst="line">
            <a:avLst/>
          </a:prstGeom>
          <a:ln w="28575">
            <a:solidFill>
              <a:srgbClr val="0054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419872" y="260648"/>
            <a:ext cx="55882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549F"/>
                </a:solidFill>
                <a:latin typeface="PT Sans" panose="020B0503020203020204" pitchFamily="34" charset="-52"/>
              </a:rPr>
              <a:t>Форма  регистрации пользователей  АППОЭР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139954" y="1700808"/>
            <a:ext cx="5868144" cy="41044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b="1" dirty="0" smtClean="0">
                <a:solidFill>
                  <a:srgbClr val="00549F"/>
                </a:solidFill>
                <a:latin typeface="PT Sans" panose="020B0503020203020204" pitchFamily="34" charset="-52"/>
              </a:rPr>
              <a:t>Картинка ФОРМОЙ</a:t>
            </a:r>
            <a:endParaRPr lang="en-US" sz="2400" b="1" dirty="0" smtClean="0">
              <a:solidFill>
                <a:srgbClr val="00549F"/>
              </a:solidFill>
              <a:latin typeface="PT Sans" panose="020B0503020203020204" pitchFamily="34" charset="-52"/>
            </a:endParaRPr>
          </a:p>
          <a:p>
            <a:pPr>
              <a:spcAft>
                <a:spcPts val="1200"/>
              </a:spcAft>
            </a:pPr>
            <a:endParaRPr lang="en-US" sz="2400" b="1" dirty="0">
              <a:solidFill>
                <a:srgbClr val="00549F"/>
              </a:solidFill>
              <a:latin typeface="PT Sans" panose="020B0503020203020204" pitchFamily="34" charset="-52"/>
            </a:endParaRPr>
          </a:p>
        </p:txBody>
      </p:sp>
      <p:pic>
        <p:nvPicPr>
          <p:cNvPr id="11" name="Picture 3" descr="C:\Users\MSShafigullin\Desktop\Проекты\Ассоциация выпускников\kfu_logo_2l_ru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39533"/>
            <a:ext cx="2664296" cy="35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НБЛ\Служебные\АППОЭР\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29230"/>
            <a:ext cx="8432586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323528" y="457508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AAA9A9"/>
                </a:solidFill>
                <a:latin typeface="PT Sans" panose="020B0503020203020204" pitchFamily="34" charset="-52"/>
              </a:rPr>
              <a:t>Единое  окно  </a:t>
            </a:r>
            <a:r>
              <a:rPr lang="ru-RU" sz="1400" b="1" dirty="0" smtClean="0">
                <a:solidFill>
                  <a:srgbClr val="AAA9A9"/>
                </a:solidFill>
                <a:latin typeface="PT Sans" panose="020B0503020203020204" pitchFamily="34" charset="-52"/>
              </a:rPr>
              <a:t>доступа</a:t>
            </a:r>
          </a:p>
          <a:p>
            <a:r>
              <a:rPr lang="ru-RU" sz="1400" b="1" dirty="0" smtClean="0">
                <a:solidFill>
                  <a:srgbClr val="AAA9A9"/>
                </a:solidFill>
                <a:latin typeface="PT Sans" panose="020B0503020203020204" pitchFamily="34" charset="-52"/>
              </a:rPr>
              <a:t>к ресурсам  ЭБС</a:t>
            </a:r>
            <a:endParaRPr lang="ru-RU" sz="1400" b="1" dirty="0">
              <a:solidFill>
                <a:srgbClr val="AAA9A9"/>
              </a:solidFill>
              <a:latin typeface="PT Sans" panose="020B0503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672564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3275856" y="332656"/>
            <a:ext cx="0" cy="792088"/>
          </a:xfrm>
          <a:prstGeom prst="line">
            <a:avLst/>
          </a:prstGeom>
          <a:ln w="28575">
            <a:solidFill>
              <a:srgbClr val="0054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419872" y="260648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549F"/>
                </a:solidFill>
                <a:latin typeface="PT Sans" panose="020B0503020203020204" pitchFamily="34" charset="-52"/>
              </a:rPr>
              <a:t>Комплектование</a:t>
            </a:r>
            <a:endParaRPr lang="ru-RU" sz="2800" b="1" dirty="0">
              <a:solidFill>
                <a:srgbClr val="00549F"/>
              </a:solidFill>
              <a:latin typeface="PT Sans" panose="020B0503020203020204" pitchFamily="34" charset="-52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75856" y="1700808"/>
            <a:ext cx="5868144" cy="4248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200"/>
              </a:spcAft>
            </a:pPr>
            <a:r>
              <a:rPr lang="ru-RU" sz="2800" b="1" dirty="0" smtClean="0">
                <a:solidFill>
                  <a:srgbClr val="00549F"/>
                </a:solidFill>
                <a:latin typeface="PT Sans" panose="020B0503020203020204" pitchFamily="34" charset="-52"/>
              </a:rPr>
              <a:t>Два </a:t>
            </a:r>
            <a:r>
              <a:rPr lang="ru-RU" sz="2800" b="1" dirty="0">
                <a:solidFill>
                  <a:srgbClr val="00549F"/>
                </a:solidFill>
                <a:latin typeface="PT Sans" panose="020B0503020203020204" pitchFamily="34" charset="-52"/>
              </a:rPr>
              <a:t>варианта комплектования</a:t>
            </a:r>
            <a:r>
              <a:rPr lang="ru-RU" sz="2800" b="1" dirty="0" smtClean="0">
                <a:solidFill>
                  <a:srgbClr val="00549F"/>
                </a:solidFill>
                <a:latin typeface="PT Sans" panose="020B0503020203020204" pitchFamily="34" charset="-52"/>
              </a:rPr>
              <a:t>:</a:t>
            </a: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549F"/>
                </a:solidFill>
                <a:latin typeface="PT Sans" panose="020B0503020203020204" pitchFamily="34" charset="-52"/>
              </a:rPr>
              <a:t>на </a:t>
            </a:r>
            <a:r>
              <a:rPr lang="ru-RU" sz="2800" b="1" dirty="0">
                <a:solidFill>
                  <a:srgbClr val="00549F"/>
                </a:solidFill>
                <a:latin typeface="PT Sans" panose="020B0503020203020204" pitchFamily="34" charset="-52"/>
              </a:rPr>
              <a:t>основе готовых коллекций </a:t>
            </a:r>
            <a:endParaRPr lang="ru-RU" sz="2800" b="1" dirty="0" smtClean="0">
              <a:solidFill>
                <a:srgbClr val="00549F"/>
              </a:solidFill>
              <a:latin typeface="PT Sans" panose="020B0503020203020204" pitchFamily="34" charset="-52"/>
            </a:endParaRPr>
          </a:p>
          <a:p>
            <a:pPr marL="457200" indent="-4572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rgbClr val="00549F"/>
                </a:solidFill>
                <a:latin typeface="PT Sans" panose="020B0503020203020204" pitchFamily="34" charset="-52"/>
              </a:rPr>
              <a:t>путем подготовки </a:t>
            </a:r>
            <a:r>
              <a:rPr lang="ru-RU" sz="2800" b="1" dirty="0">
                <a:solidFill>
                  <a:srgbClr val="00549F"/>
                </a:solidFill>
                <a:latin typeface="PT Sans" panose="020B0503020203020204" pitchFamily="34" charset="-52"/>
              </a:rPr>
              <a:t>списков из отдельных книг</a:t>
            </a:r>
            <a:endParaRPr lang="en-US" sz="2800" b="1" dirty="0" smtClean="0">
              <a:solidFill>
                <a:srgbClr val="00549F"/>
              </a:solidFill>
              <a:latin typeface="PT Sans" panose="020B0503020203020204" pitchFamily="34" charset="-52"/>
            </a:endParaRPr>
          </a:p>
          <a:p>
            <a:endParaRPr lang="en-US" sz="2800" b="1" dirty="0">
              <a:solidFill>
                <a:srgbClr val="00549F"/>
              </a:solidFill>
              <a:latin typeface="PT Sans" panose="020B0503020203020204" pitchFamily="34" charset="-5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457508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AAA9A9"/>
                </a:solidFill>
                <a:latin typeface="PT Sans" panose="020B0503020203020204" pitchFamily="34" charset="-52"/>
              </a:rPr>
              <a:t>Единое  окно  </a:t>
            </a:r>
            <a:r>
              <a:rPr lang="ru-RU" sz="1400" b="1" dirty="0" smtClean="0">
                <a:solidFill>
                  <a:srgbClr val="AAA9A9"/>
                </a:solidFill>
                <a:latin typeface="PT Sans" panose="020B0503020203020204" pitchFamily="34" charset="-52"/>
              </a:rPr>
              <a:t>доступа</a:t>
            </a:r>
          </a:p>
          <a:p>
            <a:r>
              <a:rPr lang="ru-RU" sz="1400" b="1" dirty="0" smtClean="0">
                <a:solidFill>
                  <a:srgbClr val="AAA9A9"/>
                </a:solidFill>
                <a:latin typeface="PT Sans" panose="020B0503020203020204" pitchFamily="34" charset="-52"/>
              </a:rPr>
              <a:t>к ресурсам  ЭБС</a:t>
            </a:r>
            <a:endParaRPr lang="ru-RU" sz="1400" b="1" dirty="0">
              <a:solidFill>
                <a:srgbClr val="AAA9A9"/>
              </a:solidFill>
              <a:latin typeface="PT Sans" panose="020B0503020203020204" pitchFamily="34" charset="-52"/>
            </a:endParaRPr>
          </a:p>
        </p:txBody>
      </p:sp>
      <p:pic>
        <p:nvPicPr>
          <p:cNvPr id="13" name="Picture 2" descr="http://els.kpfu.ru/vufind/themes/mybootstrap3/images/kpfu_site/appoer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2" y="5582948"/>
            <a:ext cx="1013105" cy="118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50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3275856" y="332656"/>
            <a:ext cx="0" cy="792088"/>
          </a:xfrm>
          <a:prstGeom prst="line">
            <a:avLst/>
          </a:prstGeom>
          <a:ln w="28575">
            <a:solidFill>
              <a:srgbClr val="0054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419872" y="260648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549F"/>
                </a:solidFill>
                <a:latin typeface="PT Sans" panose="020B0503020203020204" pitchFamily="34" charset="-52"/>
              </a:rPr>
              <a:t>Процедура комплектования</a:t>
            </a:r>
            <a:endParaRPr lang="ru-RU" sz="2800" b="1" dirty="0">
              <a:solidFill>
                <a:srgbClr val="00549F"/>
              </a:solidFill>
              <a:latin typeface="PT Sans" panose="020B0503020203020204" pitchFamily="34" charset="-52"/>
            </a:endParaRPr>
          </a:p>
        </p:txBody>
      </p:sp>
      <p:pic>
        <p:nvPicPr>
          <p:cNvPr id="9" name="Picture 3" descr="C:\Users\MSShafigullin\Desktop\Проекты\Ассоциация выпускников\A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59" y="6165304"/>
            <a:ext cx="2935774" cy="41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323528" y="457508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AAA9A9"/>
                </a:solidFill>
                <a:latin typeface="PT Sans" panose="020B0503020203020204" pitchFamily="34" charset="-52"/>
              </a:rPr>
              <a:t>Единое  окно  </a:t>
            </a:r>
            <a:r>
              <a:rPr lang="ru-RU" sz="1400" b="1" dirty="0" smtClean="0">
                <a:solidFill>
                  <a:srgbClr val="AAA9A9"/>
                </a:solidFill>
                <a:latin typeface="PT Sans" panose="020B0503020203020204" pitchFamily="34" charset="-52"/>
              </a:rPr>
              <a:t>доступа</a:t>
            </a:r>
          </a:p>
          <a:p>
            <a:r>
              <a:rPr lang="ru-RU" sz="1400" b="1" dirty="0" smtClean="0">
                <a:solidFill>
                  <a:srgbClr val="AAA9A9"/>
                </a:solidFill>
                <a:latin typeface="PT Sans" panose="020B0503020203020204" pitchFamily="34" charset="-52"/>
              </a:rPr>
              <a:t>к ресурсам  ЭБС</a:t>
            </a:r>
            <a:endParaRPr lang="ru-RU" sz="1400" b="1" dirty="0">
              <a:solidFill>
                <a:srgbClr val="AAA9A9"/>
              </a:solidFill>
              <a:latin typeface="PT Sans" panose="020B0503020203020204" pitchFamily="34" charset="-52"/>
            </a:endParaRPr>
          </a:p>
        </p:txBody>
      </p:sp>
      <p:grpSp>
        <p:nvGrpSpPr>
          <p:cNvPr id="26" name="Группа 25"/>
          <p:cNvGrpSpPr/>
          <p:nvPr/>
        </p:nvGrpSpPr>
        <p:grpSpPr>
          <a:xfrm>
            <a:off x="616784" y="1740119"/>
            <a:ext cx="7992024" cy="4353177"/>
            <a:chOff x="616784" y="1340768"/>
            <a:chExt cx="7992024" cy="4353177"/>
          </a:xfrm>
        </p:grpSpPr>
        <p:sp>
          <p:nvSpPr>
            <p:cNvPr id="3" name="TextBox 2"/>
            <p:cNvSpPr txBox="1"/>
            <p:nvPr/>
          </p:nvSpPr>
          <p:spPr>
            <a:xfrm>
              <a:off x="3131839" y="1340768"/>
              <a:ext cx="2935711" cy="44267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Главный администратор</a:t>
              </a:r>
              <a:endParaRPr lang="ru-RU" sz="2000" b="1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3049" y="2410262"/>
              <a:ext cx="2817938" cy="1259919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rgbClr val="00549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Библиотека 1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600" dirty="0" smtClean="0"/>
                <a:t>Формирует список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600" dirty="0" smtClean="0"/>
                <a:t>Отправляет список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600" dirty="0" smtClean="0"/>
                <a:t>Получает подтверждение</a:t>
              </a:r>
              <a:endParaRPr lang="ru-RU" sz="16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369355" y="2410262"/>
              <a:ext cx="3239453" cy="1259919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pPr algn="ctr"/>
              <a:r>
                <a:rPr lang="ru-RU" sz="2000" b="1" dirty="0" smtClean="0">
                  <a:solidFill>
                    <a:srgbClr val="00549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ЭБС 1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600" dirty="0" smtClean="0"/>
                <a:t>Обрабатывает заявку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600" dirty="0" smtClean="0"/>
                <a:t>Генерирует </a:t>
              </a:r>
              <a:r>
                <a:rPr lang="en-US" sz="1600" dirty="0" smtClean="0"/>
                <a:t>csv/Excel </a:t>
              </a:r>
              <a:r>
                <a:rPr lang="ru-RU" sz="1600" dirty="0" smtClean="0"/>
                <a:t>файл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ru-RU" sz="1600" dirty="0" smtClean="0"/>
                <a:t>Автоматическое уведомление</a:t>
              </a:r>
              <a:endParaRPr lang="ru-RU" sz="16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16784" y="3861048"/>
              <a:ext cx="2776823" cy="82478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endParaRPr lang="ru-RU" sz="900" b="1" dirty="0">
                <a:solidFill>
                  <a:srgbClr val="0054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ru-RU" sz="2000" b="1" dirty="0" smtClean="0">
                  <a:solidFill>
                    <a:srgbClr val="00549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Библиотека 2</a:t>
              </a:r>
            </a:p>
          </p:txBody>
        </p:sp>
        <p:cxnSp>
          <p:nvCxnSpPr>
            <p:cNvPr id="20" name="Прямая со стрелкой 19"/>
            <p:cNvCxnSpPr>
              <a:stCxn id="3" idx="2"/>
            </p:cNvCxnSpPr>
            <p:nvPr/>
          </p:nvCxnSpPr>
          <p:spPr>
            <a:xfrm flipH="1">
              <a:off x="4599694" y="1783442"/>
              <a:ext cx="1" cy="277406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 стрелкой 21"/>
            <p:cNvCxnSpPr/>
            <p:nvPr/>
          </p:nvCxnSpPr>
          <p:spPr>
            <a:xfrm>
              <a:off x="2005196" y="2060848"/>
              <a:ext cx="0" cy="36004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 стрелкой 22"/>
            <p:cNvCxnSpPr/>
            <p:nvPr/>
          </p:nvCxnSpPr>
          <p:spPr>
            <a:xfrm>
              <a:off x="7164288" y="2060848"/>
              <a:ext cx="1" cy="36004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>
              <a:off x="2005196" y="2060848"/>
              <a:ext cx="5159093" cy="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1198863" y="1562105"/>
              <a:ext cx="160813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Подписчики </a:t>
              </a:r>
              <a:endParaRPr lang="ru-RU" sz="2000" b="1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360221" y="1583387"/>
              <a:ext cx="16161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b="1" dirty="0" smtClean="0"/>
                <a:t>Поставщики </a:t>
              </a:r>
              <a:endParaRPr lang="ru-RU" sz="2000" b="1" dirty="0"/>
            </a:p>
          </p:txBody>
        </p:sp>
        <p:cxnSp>
          <p:nvCxnSpPr>
            <p:cNvPr id="34" name="Прямая со стрелкой 33"/>
            <p:cNvCxnSpPr/>
            <p:nvPr/>
          </p:nvCxnSpPr>
          <p:spPr>
            <a:xfrm>
              <a:off x="3419872" y="4149080"/>
              <a:ext cx="1908369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 стрелкой 36"/>
            <p:cNvCxnSpPr/>
            <p:nvPr/>
          </p:nvCxnSpPr>
          <p:spPr>
            <a:xfrm flipH="1">
              <a:off x="3393607" y="4293096"/>
              <a:ext cx="1908367" cy="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 стрелкой 40"/>
            <p:cNvCxnSpPr/>
            <p:nvPr/>
          </p:nvCxnSpPr>
          <p:spPr>
            <a:xfrm flipV="1">
              <a:off x="3391342" y="2924944"/>
              <a:ext cx="1978012" cy="1035196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 стрелкой 41"/>
            <p:cNvCxnSpPr>
              <a:endCxn id="45" idx="1"/>
            </p:cNvCxnSpPr>
            <p:nvPr/>
          </p:nvCxnSpPr>
          <p:spPr>
            <a:xfrm>
              <a:off x="3419872" y="4384760"/>
              <a:ext cx="1949482" cy="752777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 стрелкой 45"/>
            <p:cNvCxnSpPr>
              <a:stCxn id="13" idx="1"/>
            </p:cNvCxnSpPr>
            <p:nvPr/>
          </p:nvCxnSpPr>
          <p:spPr>
            <a:xfrm flipH="1">
              <a:off x="3419872" y="3040222"/>
              <a:ext cx="1949483" cy="1036850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 стрелкой 58"/>
            <p:cNvCxnSpPr/>
            <p:nvPr/>
          </p:nvCxnSpPr>
          <p:spPr>
            <a:xfrm flipH="1" flipV="1">
              <a:off x="3373049" y="4494478"/>
              <a:ext cx="1955192" cy="787074"/>
            </a:xfrm>
            <a:prstGeom prst="straightConnector1">
              <a:avLst/>
            </a:prstGeom>
            <a:ln w="190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/>
          </p:nvSpPr>
          <p:spPr>
            <a:xfrm>
              <a:off x="643049" y="4869160"/>
              <a:ext cx="2776823" cy="82478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endParaRPr lang="ru-RU" sz="900" b="1" dirty="0">
                <a:solidFill>
                  <a:srgbClr val="0054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ru-RU" sz="2000" b="1" dirty="0" smtClean="0">
                  <a:solidFill>
                    <a:srgbClr val="00549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Библиотека 3</a:t>
              </a: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5369357" y="3789040"/>
              <a:ext cx="3239451" cy="82478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endParaRPr lang="ru-RU" sz="900" b="1" dirty="0">
                <a:solidFill>
                  <a:srgbClr val="0054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ru-RU" sz="2000" b="1" dirty="0" smtClean="0">
                  <a:solidFill>
                    <a:srgbClr val="00549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ЭБС 2</a:t>
              </a: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369354" y="4725144"/>
              <a:ext cx="3239454" cy="82478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endParaRPr lang="ru-RU" sz="900" b="1" dirty="0">
                <a:solidFill>
                  <a:srgbClr val="00549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  <a:p>
              <a:pPr algn="ctr"/>
              <a:r>
                <a:rPr lang="ru-RU" sz="2000" b="1" dirty="0" smtClean="0">
                  <a:solidFill>
                    <a:srgbClr val="00549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ЭБС 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71534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3275856" y="332656"/>
            <a:ext cx="0" cy="792088"/>
          </a:xfrm>
          <a:prstGeom prst="line">
            <a:avLst/>
          </a:prstGeom>
          <a:ln w="28575">
            <a:solidFill>
              <a:srgbClr val="0054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419872" y="260648"/>
            <a:ext cx="561662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549F"/>
                </a:solidFill>
                <a:latin typeface="PT Sans" panose="020B0503020203020204" pitchFamily="34" charset="-52"/>
              </a:rPr>
              <a:t>Процедура комплектования</a:t>
            </a:r>
          </a:p>
          <a:p>
            <a:r>
              <a:rPr lang="ru-RU" sz="2400" b="1" dirty="0">
                <a:solidFill>
                  <a:srgbClr val="00549F"/>
                </a:solidFill>
                <a:latin typeface="PT Sans" panose="020B0503020203020204" pitchFamily="34" charset="-52"/>
              </a:rPr>
              <a:t>добавление книг в список </a:t>
            </a:r>
            <a:r>
              <a:rPr lang="ru-RU" sz="2400" b="1" dirty="0">
                <a:solidFill>
                  <a:srgbClr val="00549F"/>
                </a:solidFill>
                <a:latin typeface="PT Sans" panose="020B0503020203020204" pitchFamily="34" charset="-52"/>
              </a:rPr>
              <a:t>подписки</a:t>
            </a:r>
          </a:p>
        </p:txBody>
      </p:sp>
      <p:pic>
        <p:nvPicPr>
          <p:cNvPr id="11" name="Picture 3" descr="C:\Users\MSShafigullin\Desktop\Проекты\Ассоциация выпускников\kfu_logo_2l_ru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39533"/>
            <a:ext cx="2664296" cy="35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3491880" y="1700808"/>
            <a:ext cx="5652120" cy="4248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549F"/>
                </a:solidFill>
                <a:latin typeface="PT Sans" panose="020B0503020203020204" pitchFamily="34" charset="-52"/>
              </a:rPr>
              <a:t>КАРТИНКА 2</a:t>
            </a:r>
            <a:endParaRPr lang="ru-RU" sz="2800" b="1" dirty="0">
              <a:solidFill>
                <a:srgbClr val="00549F"/>
              </a:solidFill>
              <a:latin typeface="PT Sans" panose="020B0503020203020204" pitchFamily="34" charset="-52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endParaRPr lang="en-US" sz="2800" b="1" dirty="0" smtClean="0">
              <a:solidFill>
                <a:srgbClr val="00549F"/>
              </a:solidFill>
              <a:latin typeface="PT Sans" panose="020B0503020203020204" pitchFamily="34" charset="-52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endParaRPr lang="en-US" sz="2800" b="1" dirty="0">
              <a:solidFill>
                <a:srgbClr val="00549F"/>
              </a:solidFill>
              <a:latin typeface="PT Sans" panose="020B0503020203020204" pitchFamily="34" charset="-5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457508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AAA9A9"/>
                </a:solidFill>
                <a:latin typeface="PT Sans" panose="020B0503020203020204" pitchFamily="34" charset="-52"/>
              </a:rPr>
              <a:t>Единое  окно  </a:t>
            </a:r>
            <a:r>
              <a:rPr lang="ru-RU" sz="1400" b="1" dirty="0" smtClean="0">
                <a:solidFill>
                  <a:srgbClr val="AAA9A9"/>
                </a:solidFill>
                <a:latin typeface="PT Sans" panose="020B0503020203020204" pitchFamily="34" charset="-52"/>
              </a:rPr>
              <a:t>доступа</a:t>
            </a:r>
          </a:p>
          <a:p>
            <a:r>
              <a:rPr lang="ru-RU" sz="1400" b="1" dirty="0" smtClean="0">
                <a:solidFill>
                  <a:srgbClr val="AAA9A9"/>
                </a:solidFill>
                <a:latin typeface="PT Sans" panose="020B0503020203020204" pitchFamily="34" charset="-52"/>
              </a:rPr>
              <a:t>к ресурсам  ЭБС</a:t>
            </a:r>
            <a:endParaRPr lang="ru-RU" sz="1400" b="1" dirty="0">
              <a:solidFill>
                <a:srgbClr val="AAA9A9"/>
              </a:solidFill>
              <a:latin typeface="PT Sans" panose="020B0503020203020204" pitchFamily="34" charset="-52"/>
            </a:endParaRPr>
          </a:p>
        </p:txBody>
      </p:sp>
      <p:pic>
        <p:nvPicPr>
          <p:cNvPr id="1026" name="Picture 2" descr="C:\НБЛ\Служебные\АППОЭР\Аппоэр-пилотная версия\1!add_to_lis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34" y="1340768"/>
            <a:ext cx="8557332" cy="5338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853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3275856" y="332656"/>
            <a:ext cx="0" cy="792088"/>
          </a:xfrm>
          <a:prstGeom prst="line">
            <a:avLst/>
          </a:prstGeom>
          <a:ln w="28575">
            <a:solidFill>
              <a:srgbClr val="0054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419872" y="260648"/>
            <a:ext cx="561662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549F"/>
                </a:solidFill>
                <a:latin typeface="PT Sans" panose="020B0503020203020204" pitchFamily="34" charset="-52"/>
              </a:rPr>
              <a:t>Процедура комплектования</a:t>
            </a:r>
          </a:p>
          <a:p>
            <a:r>
              <a:rPr lang="ru-RU" sz="2400" b="1" dirty="0" smtClean="0">
                <a:solidFill>
                  <a:srgbClr val="00549F"/>
                </a:solidFill>
                <a:latin typeface="PT Sans" panose="020B0503020203020204" pitchFamily="34" charset="-52"/>
              </a:rPr>
              <a:t>личный </a:t>
            </a:r>
            <a:r>
              <a:rPr lang="ru-RU" sz="2400" b="1" dirty="0">
                <a:solidFill>
                  <a:srgbClr val="00549F"/>
                </a:solidFill>
                <a:latin typeface="PT Sans" panose="020B0503020203020204" pitchFamily="34" charset="-52"/>
              </a:rPr>
              <a:t>кабинет подписчика</a:t>
            </a:r>
            <a:endParaRPr lang="ru-RU" sz="2400" b="1" dirty="0">
              <a:solidFill>
                <a:srgbClr val="00549F"/>
              </a:solidFill>
              <a:latin typeface="PT Sans" panose="020B0503020203020204" pitchFamily="34" charset="-52"/>
            </a:endParaRPr>
          </a:p>
        </p:txBody>
      </p:sp>
      <p:pic>
        <p:nvPicPr>
          <p:cNvPr id="11" name="Picture 3" descr="C:\Users\MSShafigullin\Desktop\Проекты\Ассоциация выпускников\kfu_logo_2l_ru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39533"/>
            <a:ext cx="2664296" cy="35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3491880" y="1700808"/>
            <a:ext cx="5652120" cy="4248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549F"/>
                </a:solidFill>
                <a:latin typeface="PT Sans" panose="020B0503020203020204" pitchFamily="34" charset="-52"/>
              </a:rPr>
              <a:t>КАРТИНКА 2</a:t>
            </a:r>
            <a:endParaRPr lang="ru-RU" sz="2800" b="1" dirty="0">
              <a:solidFill>
                <a:srgbClr val="00549F"/>
              </a:solidFill>
              <a:latin typeface="PT Sans" panose="020B0503020203020204" pitchFamily="34" charset="-52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endParaRPr lang="en-US" sz="2800" b="1" dirty="0" smtClean="0">
              <a:solidFill>
                <a:srgbClr val="00549F"/>
              </a:solidFill>
              <a:latin typeface="PT Sans" panose="020B0503020203020204" pitchFamily="34" charset="-52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endParaRPr lang="en-US" sz="2800" b="1" dirty="0">
              <a:solidFill>
                <a:srgbClr val="00549F"/>
              </a:solidFill>
              <a:latin typeface="PT Sans" panose="020B0503020203020204" pitchFamily="34" charset="-5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457508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AAA9A9"/>
                </a:solidFill>
                <a:latin typeface="PT Sans" panose="020B0503020203020204" pitchFamily="34" charset="-52"/>
              </a:rPr>
              <a:t>Единое  окно  </a:t>
            </a:r>
            <a:r>
              <a:rPr lang="ru-RU" sz="1400" b="1" dirty="0" smtClean="0">
                <a:solidFill>
                  <a:srgbClr val="AAA9A9"/>
                </a:solidFill>
                <a:latin typeface="PT Sans" panose="020B0503020203020204" pitchFamily="34" charset="-52"/>
              </a:rPr>
              <a:t>доступа</a:t>
            </a:r>
          </a:p>
          <a:p>
            <a:r>
              <a:rPr lang="ru-RU" sz="1400" b="1" dirty="0" smtClean="0">
                <a:solidFill>
                  <a:srgbClr val="AAA9A9"/>
                </a:solidFill>
                <a:latin typeface="PT Sans" panose="020B0503020203020204" pitchFamily="34" charset="-52"/>
              </a:rPr>
              <a:t>к ресурсам  ЭБС</a:t>
            </a:r>
            <a:endParaRPr lang="ru-RU" sz="1400" b="1" dirty="0">
              <a:solidFill>
                <a:srgbClr val="AAA9A9"/>
              </a:solidFill>
              <a:latin typeface="PT Sans" panose="020B0503020203020204" pitchFamily="34" charset="-52"/>
            </a:endParaRPr>
          </a:p>
        </p:txBody>
      </p:sp>
      <p:pic>
        <p:nvPicPr>
          <p:cNvPr id="2050" name="Picture 2" descr="C:\НБЛ\Служебные\АППОЭР\Аппоэр-пилотная версия\2!all_list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68" y="1422471"/>
            <a:ext cx="8803861" cy="5165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188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3275856" y="332656"/>
            <a:ext cx="0" cy="792088"/>
          </a:xfrm>
          <a:prstGeom prst="line">
            <a:avLst/>
          </a:prstGeom>
          <a:ln w="28575">
            <a:solidFill>
              <a:srgbClr val="0054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419872" y="260648"/>
            <a:ext cx="561662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549F"/>
                </a:solidFill>
                <a:latin typeface="PT Sans" panose="020B0503020203020204" pitchFamily="34" charset="-52"/>
              </a:rPr>
              <a:t>Процедура комплектования</a:t>
            </a:r>
          </a:p>
          <a:p>
            <a:r>
              <a:rPr lang="ru-RU" sz="2400" b="1" dirty="0" smtClean="0">
                <a:solidFill>
                  <a:srgbClr val="00549F"/>
                </a:solidFill>
                <a:latin typeface="PT Sans" panose="020B0503020203020204" pitchFamily="34" charset="-52"/>
              </a:rPr>
              <a:t>отправка </a:t>
            </a:r>
            <a:r>
              <a:rPr lang="ru-RU" sz="2400" b="1" dirty="0">
                <a:solidFill>
                  <a:srgbClr val="00549F"/>
                </a:solidFill>
                <a:latin typeface="PT Sans" panose="020B0503020203020204" pitchFamily="34" charset="-52"/>
              </a:rPr>
              <a:t>списка </a:t>
            </a:r>
            <a:r>
              <a:rPr lang="ru-RU" sz="2400" b="1" dirty="0" smtClean="0">
                <a:solidFill>
                  <a:srgbClr val="00549F"/>
                </a:solidFill>
                <a:latin typeface="PT Sans" panose="020B0503020203020204" pitchFamily="34" charset="-52"/>
              </a:rPr>
              <a:t>поставщику</a:t>
            </a:r>
            <a:endParaRPr lang="ru-RU" sz="2400" b="1" dirty="0">
              <a:solidFill>
                <a:srgbClr val="00549F"/>
              </a:solidFill>
              <a:latin typeface="PT Sans" panose="020B0503020203020204" pitchFamily="34" charset="-52"/>
            </a:endParaRPr>
          </a:p>
        </p:txBody>
      </p:sp>
      <p:pic>
        <p:nvPicPr>
          <p:cNvPr id="11" name="Picture 3" descr="C:\Users\MSShafigullin\Desktop\Проекты\Ассоциация выпускников\kfu_logo_2l_ru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39533"/>
            <a:ext cx="2664296" cy="35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3491880" y="1700808"/>
            <a:ext cx="5652120" cy="4248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549F"/>
                </a:solidFill>
                <a:latin typeface="PT Sans" panose="020B0503020203020204" pitchFamily="34" charset="-52"/>
              </a:rPr>
              <a:t>КАРТИНКА 2</a:t>
            </a:r>
            <a:endParaRPr lang="ru-RU" sz="2800" b="1" dirty="0">
              <a:solidFill>
                <a:srgbClr val="00549F"/>
              </a:solidFill>
              <a:latin typeface="PT Sans" panose="020B0503020203020204" pitchFamily="34" charset="-52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endParaRPr lang="en-US" sz="2800" b="1" dirty="0" smtClean="0">
              <a:solidFill>
                <a:srgbClr val="00549F"/>
              </a:solidFill>
              <a:latin typeface="PT Sans" panose="020B0503020203020204" pitchFamily="34" charset="-52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endParaRPr lang="en-US" sz="2800" b="1" dirty="0">
              <a:solidFill>
                <a:srgbClr val="00549F"/>
              </a:solidFill>
              <a:latin typeface="PT Sans" panose="020B0503020203020204" pitchFamily="34" charset="-5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457508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AAA9A9"/>
                </a:solidFill>
                <a:latin typeface="PT Sans" panose="020B0503020203020204" pitchFamily="34" charset="-52"/>
              </a:rPr>
              <a:t>Единое  окно  </a:t>
            </a:r>
            <a:r>
              <a:rPr lang="ru-RU" sz="1400" b="1" dirty="0" smtClean="0">
                <a:solidFill>
                  <a:srgbClr val="AAA9A9"/>
                </a:solidFill>
                <a:latin typeface="PT Sans" panose="020B0503020203020204" pitchFamily="34" charset="-52"/>
              </a:rPr>
              <a:t>доступа</a:t>
            </a:r>
          </a:p>
          <a:p>
            <a:r>
              <a:rPr lang="ru-RU" sz="1400" b="1" dirty="0" smtClean="0">
                <a:solidFill>
                  <a:srgbClr val="AAA9A9"/>
                </a:solidFill>
                <a:latin typeface="PT Sans" panose="020B0503020203020204" pitchFamily="34" charset="-52"/>
              </a:rPr>
              <a:t>к ресурсам  ЭБС</a:t>
            </a:r>
            <a:endParaRPr lang="ru-RU" sz="1400" b="1" dirty="0">
              <a:solidFill>
                <a:srgbClr val="AAA9A9"/>
              </a:solidFill>
              <a:latin typeface="PT Sans" panose="020B0503020203020204" pitchFamily="34" charset="-52"/>
            </a:endParaRPr>
          </a:p>
        </p:txBody>
      </p:sp>
      <p:pic>
        <p:nvPicPr>
          <p:cNvPr id="3074" name="Picture 2" descr="C:\НБЛ\Служебные\АППОЭР\Аппоэр-пилотная версия\3!send_to_eb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408" y="1454796"/>
            <a:ext cx="8693637" cy="4963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НБЛ\Служебные\АППОЭР\Аппоэр-пилотная версия\4!send_commen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80" y="1981573"/>
            <a:ext cx="8532440" cy="4436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141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3275856" y="332656"/>
            <a:ext cx="0" cy="792088"/>
          </a:xfrm>
          <a:prstGeom prst="line">
            <a:avLst/>
          </a:prstGeom>
          <a:ln w="28575">
            <a:solidFill>
              <a:srgbClr val="0054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419872" y="260648"/>
            <a:ext cx="561662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549F"/>
                </a:solidFill>
                <a:latin typeface="PT Sans" panose="020B0503020203020204" pitchFamily="34" charset="-52"/>
              </a:rPr>
              <a:t>Процедура комплектования</a:t>
            </a:r>
          </a:p>
          <a:p>
            <a:r>
              <a:rPr lang="ru-RU" sz="2400" b="1" dirty="0" smtClean="0">
                <a:solidFill>
                  <a:srgbClr val="00549F"/>
                </a:solidFill>
                <a:latin typeface="PT Sans" panose="020B0503020203020204" pitchFamily="34" charset="-52"/>
              </a:rPr>
              <a:t>личный кабинет поставщика</a:t>
            </a:r>
            <a:endParaRPr lang="ru-RU" sz="2400" b="1" dirty="0">
              <a:solidFill>
                <a:srgbClr val="00549F"/>
              </a:solidFill>
              <a:latin typeface="PT Sans" panose="020B0503020203020204" pitchFamily="34" charset="-52"/>
            </a:endParaRPr>
          </a:p>
        </p:txBody>
      </p:sp>
      <p:pic>
        <p:nvPicPr>
          <p:cNvPr id="11" name="Picture 3" descr="C:\Users\MSShafigullin\Desktop\Проекты\Ассоциация выпускников\kfu_logo_2l_ru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39533"/>
            <a:ext cx="2664296" cy="35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3491880" y="1700808"/>
            <a:ext cx="5652120" cy="4248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ru-RU" sz="2800" b="1" dirty="0" smtClean="0">
                <a:solidFill>
                  <a:srgbClr val="00549F"/>
                </a:solidFill>
                <a:latin typeface="PT Sans" panose="020B0503020203020204" pitchFamily="34" charset="-52"/>
              </a:rPr>
              <a:t>КАРТИНКА 2</a:t>
            </a:r>
            <a:endParaRPr lang="ru-RU" sz="2800" b="1" dirty="0">
              <a:solidFill>
                <a:srgbClr val="00549F"/>
              </a:solidFill>
              <a:latin typeface="PT Sans" panose="020B0503020203020204" pitchFamily="34" charset="-52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endParaRPr lang="en-US" sz="2800" b="1" dirty="0" smtClean="0">
              <a:solidFill>
                <a:srgbClr val="00549F"/>
              </a:solidFill>
              <a:latin typeface="PT Sans" panose="020B0503020203020204" pitchFamily="34" charset="-52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endParaRPr lang="en-US" sz="2800" b="1" dirty="0">
              <a:solidFill>
                <a:srgbClr val="00549F"/>
              </a:solidFill>
              <a:latin typeface="PT Sans" panose="020B0503020203020204" pitchFamily="34" charset="-5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457508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AAA9A9"/>
                </a:solidFill>
                <a:latin typeface="PT Sans" panose="020B0503020203020204" pitchFamily="34" charset="-52"/>
              </a:rPr>
              <a:t>Единое  окно  </a:t>
            </a:r>
            <a:r>
              <a:rPr lang="ru-RU" sz="1400" b="1" dirty="0" smtClean="0">
                <a:solidFill>
                  <a:srgbClr val="AAA9A9"/>
                </a:solidFill>
                <a:latin typeface="PT Sans" panose="020B0503020203020204" pitchFamily="34" charset="-52"/>
              </a:rPr>
              <a:t>доступа</a:t>
            </a:r>
          </a:p>
          <a:p>
            <a:r>
              <a:rPr lang="ru-RU" sz="1400" b="1" dirty="0" smtClean="0">
                <a:solidFill>
                  <a:srgbClr val="AAA9A9"/>
                </a:solidFill>
                <a:latin typeface="PT Sans" panose="020B0503020203020204" pitchFamily="34" charset="-52"/>
              </a:rPr>
              <a:t>к ресурсам  ЭБС</a:t>
            </a:r>
            <a:endParaRPr lang="ru-RU" sz="1400" b="1" dirty="0">
              <a:solidFill>
                <a:srgbClr val="AAA9A9"/>
              </a:solidFill>
              <a:latin typeface="PT Sans" panose="020B0503020203020204" pitchFamily="34" charset="-52"/>
            </a:endParaRPr>
          </a:p>
        </p:txBody>
      </p:sp>
      <p:pic>
        <p:nvPicPr>
          <p:cNvPr id="4098" name="Picture 2" descr="C:\НБЛ\Служебные\АППОЭР\Аппоэр-пилотная версия\5!close_list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54" y="1484784"/>
            <a:ext cx="8635892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6732240" y="3429000"/>
            <a:ext cx="1872208" cy="3240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9" name="Picture 3" descr="C:\НБЛ\Служебные\АППОЭР\Аппоэр-пилотная версия\6!close_commen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54" y="1509295"/>
            <a:ext cx="8636671" cy="506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2447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3275856" y="332656"/>
            <a:ext cx="0" cy="792088"/>
          </a:xfrm>
          <a:prstGeom prst="line">
            <a:avLst/>
          </a:prstGeom>
          <a:ln w="28575">
            <a:solidFill>
              <a:srgbClr val="0054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419872" y="260648"/>
            <a:ext cx="56166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549F"/>
                </a:solidFill>
                <a:latin typeface="PT Sans" panose="020B0503020203020204" pitchFamily="34" charset="-52"/>
              </a:rPr>
              <a:t>Единый стандарт описания</a:t>
            </a:r>
          </a:p>
          <a:p>
            <a:r>
              <a:rPr lang="ru-RU" sz="2800" b="1" dirty="0" smtClean="0">
                <a:solidFill>
                  <a:srgbClr val="00549F"/>
                </a:solidFill>
                <a:latin typeface="PT Sans" panose="020B0503020203020204" pitchFamily="34" charset="-52"/>
              </a:rPr>
              <a:t>(Предложения)</a:t>
            </a:r>
            <a:endParaRPr lang="ru-RU" sz="2800" b="1" dirty="0">
              <a:solidFill>
                <a:srgbClr val="00549F"/>
              </a:solidFill>
              <a:latin typeface="PT Sans" panose="020B0503020203020204" pitchFamily="34" charset="-5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68352" y="1916832"/>
            <a:ext cx="5868144" cy="42484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rgbClr val="00549F"/>
                </a:solidFill>
                <a:latin typeface="PT Sans" panose="020B0503020203020204" pitchFamily="34" charset="-52"/>
              </a:rPr>
              <a:t>Определить список обязательных полей БЗ в формате RUSMARC и правила их заполнения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200" b="1" dirty="0" smtClean="0">
                <a:solidFill>
                  <a:srgbClr val="00549F"/>
                </a:solidFill>
                <a:latin typeface="PT Sans" panose="020B0503020203020204" pitchFamily="34" charset="-52"/>
              </a:rPr>
              <a:t>Унифицировать </a:t>
            </a:r>
            <a:r>
              <a:rPr lang="ru-RU" sz="2200" b="1" dirty="0">
                <a:solidFill>
                  <a:srgbClr val="00549F"/>
                </a:solidFill>
                <a:latin typeface="PT Sans" panose="020B0503020203020204" pitchFamily="34" charset="-52"/>
              </a:rPr>
              <a:t>отражение тематики документа в формате RUSMARC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200" b="1" dirty="0" smtClean="0">
                <a:solidFill>
                  <a:srgbClr val="00549F"/>
                </a:solidFill>
                <a:latin typeface="PT Sans" panose="020B0503020203020204" pitchFamily="34" charset="-52"/>
              </a:rPr>
              <a:t>Унифицировать </a:t>
            </a:r>
            <a:r>
              <a:rPr lang="ru-RU" sz="2200" b="1" dirty="0">
                <a:solidFill>
                  <a:srgbClr val="00549F"/>
                </a:solidFill>
                <a:latin typeface="PT Sans" panose="020B0503020203020204" pitchFamily="34" charset="-52"/>
              </a:rPr>
              <a:t>отражение вида документа в соответствии с ГОСТ </a:t>
            </a:r>
            <a:r>
              <a:rPr lang="ru-RU" sz="2200" b="1" dirty="0" smtClean="0">
                <a:solidFill>
                  <a:srgbClr val="00549F"/>
                </a:solidFill>
                <a:latin typeface="PT Sans" panose="020B0503020203020204" pitchFamily="34" charset="-52"/>
              </a:rPr>
              <a:t>7.60–2003</a:t>
            </a:r>
            <a:r>
              <a:rPr lang="en-US" sz="2200" b="1" dirty="0" smtClean="0">
                <a:solidFill>
                  <a:srgbClr val="00549F"/>
                </a:solidFill>
                <a:latin typeface="PT Sans" panose="020B0503020203020204" pitchFamily="34" charset="-52"/>
              </a:rPr>
              <a:t> </a:t>
            </a:r>
            <a:r>
              <a:rPr lang="ru-RU" sz="2200" b="1" dirty="0">
                <a:solidFill>
                  <a:srgbClr val="00549F"/>
                </a:solidFill>
                <a:latin typeface="PT Sans" panose="020B0503020203020204" pitchFamily="34" charset="-52"/>
              </a:rPr>
              <a:t>«Издания. Основные виды. Термины и определения»</a:t>
            </a:r>
            <a:endParaRPr lang="en-US" sz="2200" b="1" dirty="0" smtClean="0">
              <a:solidFill>
                <a:srgbClr val="00549F"/>
              </a:solidFill>
              <a:latin typeface="PT Sans" panose="020B0503020203020204" pitchFamily="34" charset="-52"/>
            </a:endParaRP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2200" b="1" dirty="0" smtClean="0">
                <a:solidFill>
                  <a:srgbClr val="00549F"/>
                </a:solidFill>
                <a:latin typeface="PT Sans" panose="020B0503020203020204" pitchFamily="34" charset="-52"/>
              </a:rPr>
              <a:t>Указывать </a:t>
            </a:r>
            <a:r>
              <a:rPr lang="ru-RU" sz="2200" b="1" dirty="0">
                <a:solidFill>
                  <a:srgbClr val="00549F"/>
                </a:solidFill>
                <a:latin typeface="PT Sans" panose="020B0503020203020204" pitchFamily="34" charset="-52"/>
              </a:rPr>
              <a:t>коды  направлений подготовки (Приказ </a:t>
            </a:r>
            <a:r>
              <a:rPr lang="ru-RU" sz="2200" b="1" dirty="0" smtClean="0">
                <a:solidFill>
                  <a:srgbClr val="00549F"/>
                </a:solidFill>
                <a:latin typeface="PT Sans" panose="020B0503020203020204" pitchFamily="34" charset="-52"/>
              </a:rPr>
              <a:t>МОН РФ </a:t>
            </a:r>
            <a:r>
              <a:rPr lang="ru-RU" sz="2200" b="1" dirty="0">
                <a:solidFill>
                  <a:srgbClr val="00549F"/>
                </a:solidFill>
                <a:latin typeface="PT Sans" panose="020B0503020203020204" pitchFamily="34" charset="-52"/>
              </a:rPr>
              <a:t>от 12.09.2013 N 1061 (ред. от 01.10.2015)</a:t>
            </a:r>
          </a:p>
          <a:p>
            <a:pPr>
              <a:spcAft>
                <a:spcPts val="800"/>
              </a:spcAft>
            </a:pPr>
            <a:endParaRPr lang="en-US" sz="2200" b="1" dirty="0">
              <a:solidFill>
                <a:srgbClr val="00549F"/>
              </a:solidFill>
              <a:latin typeface="PT Sans" panose="020B0503020203020204" pitchFamily="34" charset="-5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457508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AAA9A9"/>
                </a:solidFill>
                <a:latin typeface="PT Sans" panose="020B0503020203020204" pitchFamily="34" charset="-52"/>
              </a:rPr>
              <a:t>Единое  окно  </a:t>
            </a:r>
            <a:r>
              <a:rPr lang="ru-RU" sz="1400" b="1" dirty="0" smtClean="0">
                <a:solidFill>
                  <a:srgbClr val="AAA9A9"/>
                </a:solidFill>
                <a:latin typeface="PT Sans" panose="020B0503020203020204" pitchFamily="34" charset="-52"/>
              </a:rPr>
              <a:t>доступа</a:t>
            </a:r>
          </a:p>
          <a:p>
            <a:r>
              <a:rPr lang="ru-RU" sz="1400" b="1" dirty="0" smtClean="0">
                <a:solidFill>
                  <a:srgbClr val="AAA9A9"/>
                </a:solidFill>
                <a:latin typeface="PT Sans" panose="020B0503020203020204" pitchFamily="34" charset="-52"/>
              </a:rPr>
              <a:t>к ресурсам  ЭБС</a:t>
            </a:r>
            <a:endParaRPr lang="ru-RU" sz="1400" b="1" dirty="0">
              <a:solidFill>
                <a:srgbClr val="AAA9A9"/>
              </a:solidFill>
              <a:latin typeface="PT Sans" panose="020B0503020203020204" pitchFamily="34" charset="-52"/>
            </a:endParaRPr>
          </a:p>
        </p:txBody>
      </p:sp>
      <p:pic>
        <p:nvPicPr>
          <p:cNvPr id="13" name="Picture 2" descr="http://els.kpfu.ru/vufind/themes/mybootstrap3/images/kpfu_site/appoer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2" y="5582948"/>
            <a:ext cx="1013105" cy="118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524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3275856" y="332656"/>
            <a:ext cx="0" cy="792088"/>
          </a:xfrm>
          <a:prstGeom prst="line">
            <a:avLst/>
          </a:prstGeom>
          <a:ln w="28575">
            <a:solidFill>
              <a:srgbClr val="0054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275856" y="260648"/>
            <a:ext cx="586814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solidFill>
                  <a:srgbClr val="00549F"/>
                </a:solidFill>
                <a:latin typeface="PT Sans" panose="020B0503020203020204" pitchFamily="34" charset="-52"/>
              </a:rPr>
              <a:t>Минимальный  набор  метаданных </a:t>
            </a:r>
            <a:endParaRPr lang="ru-RU" sz="2600" b="1" dirty="0">
              <a:solidFill>
                <a:srgbClr val="00549F"/>
              </a:solidFill>
              <a:latin typeface="PT Sans" panose="020B0503020203020204" pitchFamily="34" charset="-5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96240" y="1268760"/>
            <a:ext cx="7840256" cy="5040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PT Sans" panose="020B0503020203020204" pitchFamily="34" charset="-52"/>
              </a:rPr>
              <a:t>идентификационные данные библиографической записи и электронного документа;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PT Sans" panose="020B0503020203020204" pitchFamily="34" charset="-52"/>
              </a:rPr>
              <a:t>библиографические сведения;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PT Sans" panose="020B0503020203020204" pitchFamily="34" charset="-52"/>
              </a:rPr>
              <a:t>сведения о языке документа;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PT Sans" panose="020B0503020203020204" pitchFamily="34" charset="-52"/>
              </a:rPr>
              <a:t>сведения о виде издания по периодичности;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PT Sans" panose="020B0503020203020204" pitchFamily="34" charset="-52"/>
              </a:rPr>
              <a:t>сведения о виде  издания по характеру информации или целевому назначению; 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PT Sans" panose="020B0503020203020204" pitchFamily="34" charset="-52"/>
              </a:rPr>
              <a:t>сведения о типе  документа по природе основной информации; 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PT Sans" panose="020B0503020203020204" pitchFamily="34" charset="-52"/>
              </a:rPr>
              <a:t>тематическая систематизация;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PT Sans" panose="020B0503020203020204" pitchFamily="34" charset="-52"/>
              </a:rPr>
              <a:t>систематизация по классификациям, принятым в образовании;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PT Sans" panose="020B0503020203020204" pitchFamily="34" charset="-52"/>
              </a:rPr>
              <a:t>сведения о принадлежности к коллекции по тематическому или любому другому формальному признаку;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PT Sans" panose="020B0503020203020204" pitchFamily="34" charset="-52"/>
              </a:rPr>
              <a:t>аннотация;</a:t>
            </a:r>
          </a:p>
          <a:p>
            <a:pPr marL="342900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1"/>
                </a:solidFill>
                <a:latin typeface="PT Sans" panose="020B0503020203020204" pitchFamily="34" charset="-52"/>
              </a:rPr>
              <a:t>сведения о дате размещения электронного документа на платформе ЭБС</a:t>
            </a:r>
          </a:p>
          <a:p>
            <a:pPr>
              <a:spcAft>
                <a:spcPts val="800"/>
              </a:spcAft>
            </a:pPr>
            <a:endParaRPr lang="en-US" dirty="0">
              <a:solidFill>
                <a:schemeClr val="tx1"/>
              </a:solidFill>
              <a:latin typeface="PT Sans" panose="020B0503020203020204" pitchFamily="34" charset="-5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457508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AAA9A9"/>
                </a:solidFill>
                <a:latin typeface="PT Sans" panose="020B0503020203020204" pitchFamily="34" charset="-52"/>
              </a:rPr>
              <a:t>Единое  окно  </a:t>
            </a:r>
            <a:r>
              <a:rPr lang="ru-RU" sz="1400" b="1" dirty="0" smtClean="0">
                <a:solidFill>
                  <a:srgbClr val="AAA9A9"/>
                </a:solidFill>
                <a:latin typeface="PT Sans" panose="020B0503020203020204" pitchFamily="34" charset="-52"/>
              </a:rPr>
              <a:t>доступа</a:t>
            </a:r>
          </a:p>
          <a:p>
            <a:r>
              <a:rPr lang="ru-RU" sz="1400" b="1" dirty="0" smtClean="0">
                <a:solidFill>
                  <a:srgbClr val="AAA9A9"/>
                </a:solidFill>
                <a:latin typeface="PT Sans" panose="020B0503020203020204" pitchFamily="34" charset="-52"/>
              </a:rPr>
              <a:t>к ресурсам  ЭБС</a:t>
            </a:r>
            <a:endParaRPr lang="ru-RU" sz="1400" b="1" dirty="0">
              <a:solidFill>
                <a:srgbClr val="AAA9A9"/>
              </a:solidFill>
              <a:latin typeface="PT Sans" panose="020B0503020203020204" pitchFamily="34" charset="-52"/>
            </a:endParaRPr>
          </a:p>
        </p:txBody>
      </p:sp>
      <p:pic>
        <p:nvPicPr>
          <p:cNvPr id="13" name="Picture 2" descr="http://els.kpfu.ru/vufind/themes/mybootstrap3/images/kpfu_site/appoer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2" y="5582948"/>
            <a:ext cx="1013105" cy="118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05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2930296" y="188640"/>
            <a:ext cx="0" cy="792088"/>
          </a:xfrm>
          <a:prstGeom prst="line">
            <a:avLst/>
          </a:prstGeom>
          <a:ln w="28575">
            <a:solidFill>
              <a:srgbClr val="0054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419872" y="260648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549F"/>
                </a:solidFill>
                <a:latin typeface="PT Sans" panose="020B0503020203020204" pitchFamily="34" charset="-52"/>
              </a:rPr>
              <a:t>Структура </a:t>
            </a:r>
            <a:endParaRPr lang="ru-RU" sz="2800" b="1" dirty="0">
              <a:solidFill>
                <a:srgbClr val="00549F"/>
              </a:solidFill>
              <a:latin typeface="PT Sans" panose="020B0503020203020204" pitchFamily="34" charset="-52"/>
            </a:endParaRPr>
          </a:p>
        </p:txBody>
      </p:sp>
      <p:pic>
        <p:nvPicPr>
          <p:cNvPr id="16" name="Picture 3" descr="C:\Users\MSShafigullin\Desktop\Проекты\Ассоциация выпускников\A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59" y="6165304"/>
            <a:ext cx="2935774" cy="41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MSShafigullin\Desktop\Проекты\Ассоциация выпускников\kfu_logo_2l_ru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39533"/>
            <a:ext cx="2664296" cy="35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920488" y="1128797"/>
            <a:ext cx="7704856" cy="4811610"/>
            <a:chOff x="755576" y="1353694"/>
            <a:chExt cx="7704856" cy="4811610"/>
          </a:xfrm>
        </p:grpSpPr>
        <p:pic>
          <p:nvPicPr>
            <p:cNvPr id="21" name="Picture 2" descr="C:\Users\ialexand\AppData\Local\Microsoft\Windows\Temporary Internet Files\Content.IE5\52AHBCU1\81266624ef02[1]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6" y="3694541"/>
              <a:ext cx="756325" cy="615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" name="Picture 2" descr="C:\Users\ialexand\AppData\Local\Microsoft\Windows\Temporary Internet Files\Content.IE5\52AHBCU1\81266624ef02[1]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731" y="1779040"/>
              <a:ext cx="756325" cy="6159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Прямоугольник 22"/>
            <p:cNvSpPr/>
            <p:nvPr/>
          </p:nvSpPr>
          <p:spPr>
            <a:xfrm>
              <a:off x="953103" y="2346758"/>
              <a:ext cx="647771" cy="2846213"/>
            </a:xfrm>
            <a:prstGeom prst="rect">
              <a:avLst/>
            </a:prstGeom>
            <a:noFill/>
            <a:ln>
              <a:solidFill>
                <a:srgbClr val="00206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TextBox 23"/>
            <p:cNvSpPr txBox="1"/>
            <p:nvPr/>
          </p:nvSpPr>
          <p:spPr>
            <a:xfrm rot="16200000">
              <a:off x="571187" y="3629021"/>
              <a:ext cx="3428239" cy="461665"/>
            </a:xfrm>
            <a:prstGeom prst="rect">
              <a:avLst/>
            </a:prstGeom>
            <a:noFill/>
            <a:ln w="22225">
              <a:solidFill>
                <a:schemeClr val="tx2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dirty="0" smtClean="0"/>
                <a:t>Интерфейс</a:t>
              </a:r>
              <a:endParaRPr lang="ru-RU" sz="2400" dirty="0"/>
            </a:p>
          </p:txBody>
        </p:sp>
        <p:grpSp>
          <p:nvGrpSpPr>
            <p:cNvPr id="25" name="Группа 24"/>
            <p:cNvGrpSpPr/>
            <p:nvPr/>
          </p:nvGrpSpPr>
          <p:grpSpPr>
            <a:xfrm>
              <a:off x="832613" y="2191245"/>
              <a:ext cx="688424" cy="563958"/>
              <a:chOff x="1777359" y="4131836"/>
              <a:chExt cx="781045" cy="709631"/>
            </a:xfrm>
          </p:grpSpPr>
          <p:pic>
            <p:nvPicPr>
              <p:cNvPr id="26" name="Picture 20" descr="Office Client Female Light icon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1777359" y="4131836"/>
                <a:ext cx="615570" cy="6155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16" descr="Office Client Female Light icon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H="1">
                <a:off x="2022523" y="4305586"/>
                <a:ext cx="535881" cy="5358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28" name="Picture 2"/>
            <p:cNvPicPr>
              <a:picLocks noChangeAspect="1" noChangeArrowheads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278" t="5615" r="-9278" b="3272"/>
            <a:stretch/>
          </p:blipFill>
          <p:spPr bwMode="auto">
            <a:xfrm>
              <a:off x="1008791" y="4168863"/>
              <a:ext cx="583515" cy="666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Цилиндр 28"/>
            <p:cNvSpPr/>
            <p:nvPr/>
          </p:nvSpPr>
          <p:spPr>
            <a:xfrm>
              <a:off x="2966212" y="2145732"/>
              <a:ext cx="1141784" cy="3428241"/>
            </a:xfrm>
            <a:prstGeom prst="can">
              <a:avLst/>
            </a:prstGeom>
            <a:scene3d>
              <a:camera prst="orthographicFront"/>
              <a:lightRig rig="threePt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ru-RU" sz="24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Центральный индекс</a:t>
              </a:r>
              <a:endPara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1975612" y="1867506"/>
              <a:ext cx="2216404" cy="4178482"/>
            </a:xfrm>
            <a:prstGeom prst="rect">
              <a:avLst/>
            </a:prstGeom>
            <a:noFill/>
            <a:ln>
              <a:solidFill>
                <a:srgbClr val="69A12B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Цилиндр 30"/>
            <p:cNvSpPr/>
            <p:nvPr/>
          </p:nvSpPr>
          <p:spPr>
            <a:xfrm>
              <a:off x="7385812" y="2930106"/>
              <a:ext cx="1074620" cy="714918"/>
            </a:xfrm>
            <a:prstGeom prst="can">
              <a:avLst/>
            </a:prstGeom>
            <a:solidFill>
              <a:srgbClr val="FFC000"/>
            </a:solidFill>
            <a:ln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ЭБС 2</a:t>
              </a:r>
              <a:endPara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2" name="Цилиндр 31"/>
            <p:cNvSpPr/>
            <p:nvPr/>
          </p:nvSpPr>
          <p:spPr>
            <a:xfrm>
              <a:off x="7385812" y="4514282"/>
              <a:ext cx="1074620" cy="714918"/>
            </a:xfrm>
            <a:prstGeom prst="can">
              <a:avLst/>
            </a:prstGeom>
            <a:solidFill>
              <a:srgbClr val="FFC000"/>
            </a:solidFill>
            <a:ln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ЭБС </a:t>
              </a:r>
              <a:r>
                <a:rPr lang="en-US" sz="24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n</a:t>
              </a:r>
              <a:endPara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33" name="Цилиндр 32"/>
            <p:cNvSpPr/>
            <p:nvPr/>
          </p:nvSpPr>
          <p:spPr>
            <a:xfrm>
              <a:off x="7385812" y="5450386"/>
              <a:ext cx="1074620" cy="714918"/>
            </a:xfrm>
            <a:prstGeom prst="can">
              <a:avLst/>
            </a:prstGeom>
            <a:solidFill>
              <a:srgbClr val="FFC000"/>
            </a:solidFill>
            <a:ln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Инф. ресурсы</a:t>
              </a:r>
              <a:endParaRPr lang="ru-RU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4" name="Прямая соединительная линия 33"/>
            <p:cNvCxnSpPr/>
            <p:nvPr/>
          </p:nvCxnSpPr>
          <p:spPr>
            <a:xfrm>
              <a:off x="7995412" y="3742543"/>
              <a:ext cx="0" cy="587073"/>
            </a:xfrm>
            <a:prstGeom prst="line">
              <a:avLst/>
            </a:prstGeom>
            <a:ln w="38100">
              <a:solidFill>
                <a:schemeClr val="accent6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Куб 34"/>
            <p:cNvSpPr/>
            <p:nvPr/>
          </p:nvSpPr>
          <p:spPr>
            <a:xfrm>
              <a:off x="5277608" y="2373412"/>
              <a:ext cx="1179097" cy="999269"/>
            </a:xfrm>
            <a:prstGeom prst="cube">
              <a:avLst>
                <a:gd name="adj" fmla="val 10795"/>
              </a:avLst>
            </a:prstGeom>
            <a:solidFill>
              <a:srgbClr val="6BA42C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chemeClr val="tx1"/>
                  </a:solidFill>
                </a:rPr>
                <a:t>Модуль консоли-</a:t>
              </a:r>
              <a:r>
                <a:rPr lang="ru-RU" b="1" dirty="0" err="1" smtClean="0">
                  <a:solidFill>
                    <a:schemeClr val="tx1"/>
                  </a:solidFill>
                </a:rPr>
                <a:t>дации</a:t>
              </a:r>
              <a:endParaRPr lang="ru-RU" b="1" dirty="0">
                <a:solidFill>
                  <a:schemeClr val="tx1"/>
                </a:solidFill>
              </a:endParaRPr>
            </a:p>
          </p:txBody>
        </p:sp>
        <p:sp>
          <p:nvSpPr>
            <p:cNvPr id="36" name="Куб 35"/>
            <p:cNvSpPr/>
            <p:nvPr/>
          </p:nvSpPr>
          <p:spPr>
            <a:xfrm>
              <a:off x="5286077" y="4157923"/>
              <a:ext cx="1179097" cy="999269"/>
            </a:xfrm>
            <a:prstGeom prst="cube">
              <a:avLst>
                <a:gd name="adj" fmla="val 10795"/>
              </a:avLst>
            </a:prstGeom>
            <a:solidFill>
              <a:srgbClr val="FF0000">
                <a:alpha val="41000"/>
              </a:srgb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dirty="0" smtClean="0">
                  <a:solidFill>
                    <a:schemeClr val="tx1"/>
                  </a:solidFill>
                </a:rPr>
                <a:t>Модуль </a:t>
              </a:r>
              <a:r>
                <a:rPr lang="ru-RU" dirty="0" err="1" smtClean="0">
                  <a:solidFill>
                    <a:schemeClr val="tx1"/>
                  </a:solidFill>
                </a:rPr>
                <a:t>автори-зации</a:t>
              </a:r>
              <a:endParaRPr lang="ru-RU" dirty="0">
                <a:solidFill>
                  <a:schemeClr val="tx1"/>
                </a:solidFill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4803478" y="1867506"/>
              <a:ext cx="1880585" cy="4178482"/>
            </a:xfrm>
            <a:prstGeom prst="rect">
              <a:avLst/>
            </a:prstGeom>
            <a:noFill/>
            <a:ln w="38100" cap="rnd">
              <a:solidFill>
                <a:srgbClr val="FF0000"/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Стрелка вправо 37"/>
            <p:cNvSpPr/>
            <p:nvPr/>
          </p:nvSpPr>
          <p:spPr>
            <a:xfrm>
              <a:off x="1688026" y="2768474"/>
              <a:ext cx="1126611" cy="197738"/>
            </a:xfrm>
            <a:prstGeom prst="rightArrow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35000">
                  <a:schemeClr val="accent1">
                    <a:tint val="44500"/>
                    <a:satMod val="160000"/>
                  </a:schemeClr>
                </a:gs>
                <a:gs pos="90000">
                  <a:schemeClr val="accent1">
                    <a:tint val="23500"/>
                    <a:satMod val="160000"/>
                    <a:alpha val="3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Стрелка вправо 38"/>
            <p:cNvSpPr/>
            <p:nvPr/>
          </p:nvSpPr>
          <p:spPr>
            <a:xfrm>
              <a:off x="1713426" y="4743430"/>
              <a:ext cx="1126611" cy="197738"/>
            </a:xfrm>
            <a:prstGeom prst="rightArrow">
              <a:avLst/>
            </a:prstGeom>
            <a:gradFill flip="none" rotWithShape="1">
              <a:gsLst>
                <a:gs pos="0">
                  <a:schemeClr val="accent1">
                    <a:tint val="66000"/>
                    <a:satMod val="160000"/>
                  </a:schemeClr>
                </a:gs>
                <a:gs pos="35000">
                  <a:schemeClr val="accent1">
                    <a:tint val="44500"/>
                    <a:satMod val="160000"/>
                  </a:schemeClr>
                </a:gs>
                <a:gs pos="90000">
                  <a:schemeClr val="accent1">
                    <a:tint val="23500"/>
                    <a:satMod val="160000"/>
                    <a:alpha val="35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Стрелка влево 39"/>
            <p:cNvSpPr/>
            <p:nvPr/>
          </p:nvSpPr>
          <p:spPr>
            <a:xfrm>
              <a:off x="4261611" y="2790602"/>
              <a:ext cx="537311" cy="350366"/>
            </a:xfrm>
            <a:prstGeom prst="leftArrow">
              <a:avLst/>
            </a:prstGeom>
            <a:solidFill>
              <a:srgbClr val="6BA42C">
                <a:alpha val="63000"/>
              </a:srgbClr>
            </a:solidFill>
            <a:ln w="9525"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Стрелка влево 40"/>
            <p:cNvSpPr/>
            <p:nvPr/>
          </p:nvSpPr>
          <p:spPr>
            <a:xfrm>
              <a:off x="4261612" y="4418814"/>
              <a:ext cx="537311" cy="350366"/>
            </a:xfrm>
            <a:prstGeom prst="leftArrow">
              <a:avLst/>
            </a:prstGeom>
            <a:solidFill>
              <a:srgbClr val="FF0000">
                <a:alpha val="28000"/>
              </a:srgbClr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Стрелка влево 41"/>
            <p:cNvSpPr/>
            <p:nvPr/>
          </p:nvSpPr>
          <p:spPr>
            <a:xfrm>
              <a:off x="6928612" y="1861015"/>
              <a:ext cx="343152" cy="357459"/>
            </a:xfrm>
            <a:prstGeom prst="leftArrow">
              <a:avLst/>
            </a:prstGeom>
            <a:solidFill>
              <a:srgbClr val="FFC000">
                <a:alpha val="38000"/>
              </a:srgbClr>
            </a:solidFill>
            <a:ln w="95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Стрелка влево 42"/>
            <p:cNvSpPr/>
            <p:nvPr/>
          </p:nvSpPr>
          <p:spPr>
            <a:xfrm>
              <a:off x="6937078" y="3117648"/>
              <a:ext cx="343152" cy="357459"/>
            </a:xfrm>
            <a:prstGeom prst="leftArrow">
              <a:avLst/>
            </a:prstGeom>
            <a:solidFill>
              <a:srgbClr val="FFC000">
                <a:alpha val="38000"/>
              </a:srgbClr>
            </a:solidFill>
            <a:ln w="95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Стрелка влево 43"/>
            <p:cNvSpPr/>
            <p:nvPr/>
          </p:nvSpPr>
          <p:spPr>
            <a:xfrm>
              <a:off x="6928612" y="4737384"/>
              <a:ext cx="343152" cy="357459"/>
            </a:xfrm>
            <a:prstGeom prst="leftArrow">
              <a:avLst/>
            </a:prstGeom>
            <a:solidFill>
              <a:srgbClr val="FFC000">
                <a:alpha val="38000"/>
              </a:srgbClr>
            </a:solidFill>
            <a:ln w="95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Стрелка влево 44"/>
            <p:cNvSpPr/>
            <p:nvPr/>
          </p:nvSpPr>
          <p:spPr>
            <a:xfrm>
              <a:off x="6945545" y="5582948"/>
              <a:ext cx="343152" cy="357459"/>
            </a:xfrm>
            <a:prstGeom prst="leftArrow">
              <a:avLst/>
            </a:prstGeom>
            <a:solidFill>
              <a:srgbClr val="FFC000">
                <a:alpha val="38000"/>
              </a:srgbClr>
            </a:solidFill>
            <a:ln w="952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Цилиндр 45"/>
            <p:cNvSpPr/>
            <p:nvPr/>
          </p:nvSpPr>
          <p:spPr>
            <a:xfrm>
              <a:off x="7385812" y="1728453"/>
              <a:ext cx="1074620" cy="714918"/>
            </a:xfrm>
            <a:prstGeom prst="can">
              <a:avLst/>
            </a:prstGeom>
            <a:solidFill>
              <a:srgbClr val="FFC000"/>
            </a:solidFill>
            <a:ln>
              <a:solidFill>
                <a:schemeClr val="accent6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 prstMaterial="dkEdge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4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ЭБС 1</a:t>
              </a:r>
              <a:endParaRPr lang="ru-RU" sz="24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2246761" y="1353694"/>
              <a:ext cx="167410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solidFill>
                    <a:srgbClr val="538022"/>
                  </a:solidFill>
                </a:rPr>
                <a:t>платформа</a:t>
              </a:r>
              <a:endParaRPr lang="ru-RU" b="1" dirty="0">
                <a:solidFill>
                  <a:srgbClr val="538022"/>
                </a:solidFill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323528" y="457508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AAA9A9"/>
                </a:solidFill>
                <a:latin typeface="PT Sans" panose="020B0503020203020204" pitchFamily="34" charset="-52"/>
              </a:rPr>
              <a:t>Единое  окно  </a:t>
            </a:r>
            <a:r>
              <a:rPr lang="ru-RU" sz="1400" b="1" dirty="0" smtClean="0">
                <a:solidFill>
                  <a:srgbClr val="AAA9A9"/>
                </a:solidFill>
                <a:latin typeface="PT Sans" panose="020B0503020203020204" pitchFamily="34" charset="-52"/>
              </a:rPr>
              <a:t>доступа</a:t>
            </a:r>
          </a:p>
          <a:p>
            <a:r>
              <a:rPr lang="ru-RU" sz="1400" b="1" dirty="0" smtClean="0">
                <a:solidFill>
                  <a:srgbClr val="AAA9A9"/>
                </a:solidFill>
                <a:latin typeface="PT Sans" panose="020B0503020203020204" pitchFamily="34" charset="-52"/>
              </a:rPr>
              <a:t>к ресурсам  ЭБС</a:t>
            </a:r>
            <a:endParaRPr lang="ru-RU" sz="1400" b="1" dirty="0">
              <a:solidFill>
                <a:srgbClr val="AAA9A9"/>
              </a:solidFill>
              <a:latin typeface="PT Sans" panose="020B0503020203020204" pitchFamily="34" charset="-52"/>
            </a:endParaRPr>
          </a:p>
        </p:txBody>
      </p:sp>
      <p:pic>
        <p:nvPicPr>
          <p:cNvPr id="49" name="Picture 2" descr="http://els.kpfu.ru/vufind/themes/mybootstrap3/images/kpfu_site/appoerlogo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2" y="5582948"/>
            <a:ext cx="1013105" cy="118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567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3275856" y="332656"/>
            <a:ext cx="0" cy="792088"/>
          </a:xfrm>
          <a:prstGeom prst="line">
            <a:avLst/>
          </a:prstGeom>
          <a:ln w="28575">
            <a:solidFill>
              <a:srgbClr val="0054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275856" y="260648"/>
            <a:ext cx="586814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rgbClr val="00549F"/>
                </a:solidFill>
                <a:latin typeface="PT Sans" panose="020B0503020203020204" pitchFamily="34" charset="-52"/>
              </a:rPr>
              <a:t>Интеграция  единого  окна доступа  </a:t>
            </a:r>
            <a:r>
              <a:rPr lang="ru-RU" sz="2600" b="1" dirty="0" smtClean="0">
                <a:solidFill>
                  <a:srgbClr val="00549F"/>
                </a:solidFill>
                <a:latin typeface="PT Sans" panose="020B0503020203020204" pitchFamily="34" charset="-52"/>
              </a:rPr>
              <a:t/>
            </a:r>
            <a:br>
              <a:rPr lang="ru-RU" sz="2600" b="1" dirty="0" smtClean="0">
                <a:solidFill>
                  <a:srgbClr val="00549F"/>
                </a:solidFill>
                <a:latin typeface="PT Sans" panose="020B0503020203020204" pitchFamily="34" charset="-52"/>
              </a:rPr>
            </a:br>
            <a:r>
              <a:rPr lang="ru-RU" sz="2600" b="1" dirty="0" smtClean="0">
                <a:solidFill>
                  <a:srgbClr val="00549F"/>
                </a:solidFill>
                <a:latin typeface="PT Sans" panose="020B0503020203020204" pitchFamily="34" charset="-52"/>
              </a:rPr>
              <a:t>и  </a:t>
            </a:r>
            <a:r>
              <a:rPr lang="ru-RU" sz="2600" b="1" dirty="0">
                <a:solidFill>
                  <a:srgbClr val="00549F"/>
                </a:solidFill>
                <a:latin typeface="PT Sans" panose="020B0503020203020204" pitchFamily="34" charset="-52"/>
              </a:rPr>
              <a:t>сайта  библиотеки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3528" y="457508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AAA9A9"/>
                </a:solidFill>
                <a:latin typeface="PT Sans" panose="020B0503020203020204" pitchFamily="34" charset="-52"/>
              </a:rPr>
              <a:t>Единое  окно  </a:t>
            </a:r>
            <a:r>
              <a:rPr lang="ru-RU" sz="1400" b="1" dirty="0" smtClean="0">
                <a:solidFill>
                  <a:srgbClr val="AAA9A9"/>
                </a:solidFill>
                <a:latin typeface="PT Sans" panose="020B0503020203020204" pitchFamily="34" charset="-52"/>
              </a:rPr>
              <a:t>доступа</a:t>
            </a:r>
          </a:p>
          <a:p>
            <a:r>
              <a:rPr lang="ru-RU" sz="1400" b="1" dirty="0" smtClean="0">
                <a:solidFill>
                  <a:srgbClr val="AAA9A9"/>
                </a:solidFill>
                <a:latin typeface="PT Sans" panose="020B0503020203020204" pitchFamily="34" charset="-52"/>
              </a:rPr>
              <a:t>к ресурсам  ЭБС</a:t>
            </a:r>
            <a:endParaRPr lang="ru-RU" sz="1400" b="1" dirty="0">
              <a:solidFill>
                <a:srgbClr val="AAA9A9"/>
              </a:solidFill>
              <a:latin typeface="PT Sans" panose="020B0503020203020204" pitchFamily="34" charset="-52"/>
            </a:endParaRPr>
          </a:p>
        </p:txBody>
      </p:sp>
      <p:pic>
        <p:nvPicPr>
          <p:cNvPr id="3074" name="Picture 2" descr="C:\НБЛ\Служебные\АППОЭР\INTEG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10" y="1354093"/>
            <a:ext cx="7482579" cy="5429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06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3275856" y="332656"/>
            <a:ext cx="0" cy="792088"/>
          </a:xfrm>
          <a:prstGeom prst="line">
            <a:avLst/>
          </a:prstGeom>
          <a:ln w="28575">
            <a:solidFill>
              <a:srgbClr val="0054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419872" y="260648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549F"/>
                </a:solidFill>
                <a:latin typeface="PT Sans" panose="020B0503020203020204" pitchFamily="34" charset="-52"/>
              </a:rPr>
              <a:t>Контакты</a:t>
            </a:r>
            <a:endParaRPr lang="ru-RU" sz="2800" b="1" dirty="0">
              <a:solidFill>
                <a:srgbClr val="00549F"/>
              </a:solidFill>
              <a:latin typeface="PT Sans" panose="020B0503020203020204" pitchFamily="34" charset="-52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75856" y="1700808"/>
            <a:ext cx="5868144" cy="21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sz="2400" dirty="0">
                <a:solidFill>
                  <a:schemeClr val="tx1"/>
                </a:solidFill>
                <a:latin typeface="PT Sans" panose="020B0503020203020204" pitchFamily="34" charset="-52"/>
              </a:rPr>
              <a:t>420008, г. Казань,</a:t>
            </a:r>
          </a:p>
          <a:p>
            <a:r>
              <a:rPr lang="ru-RU" sz="2400" dirty="0" err="1">
                <a:solidFill>
                  <a:schemeClr val="tx1"/>
                </a:solidFill>
                <a:latin typeface="PT Sans" panose="020B0503020203020204" pitchFamily="34" charset="-52"/>
              </a:rPr>
              <a:t>Ул.Кремлевская</a:t>
            </a:r>
            <a:r>
              <a:rPr lang="ru-RU" sz="2400" dirty="0">
                <a:solidFill>
                  <a:schemeClr val="tx1"/>
                </a:solidFill>
                <a:latin typeface="PT Sans" panose="020B0503020203020204" pitchFamily="34" charset="-52"/>
              </a:rPr>
              <a:t>, 35,</a:t>
            </a:r>
          </a:p>
          <a:p>
            <a:r>
              <a:rPr lang="ru-RU" sz="2400" dirty="0">
                <a:solidFill>
                  <a:schemeClr val="tx1"/>
                </a:solidFill>
                <a:latin typeface="PT Sans" panose="020B0503020203020204" pitchFamily="34" charset="-52"/>
              </a:rPr>
              <a:t>Научная библиотека </a:t>
            </a:r>
            <a:r>
              <a:rPr lang="ru-RU" sz="2400" dirty="0" err="1">
                <a:solidFill>
                  <a:schemeClr val="tx1"/>
                </a:solidFill>
                <a:latin typeface="PT Sans" panose="020B0503020203020204" pitchFamily="34" charset="-52"/>
              </a:rPr>
              <a:t>им.Н.И.Лобачевского</a:t>
            </a:r>
            <a:endParaRPr lang="ru-RU" sz="2400" dirty="0">
              <a:solidFill>
                <a:schemeClr val="tx1"/>
              </a:solidFill>
              <a:latin typeface="PT Sans" panose="020B0503020203020204" pitchFamily="34" charset="-52"/>
            </a:endParaRPr>
          </a:p>
          <a:p>
            <a:endParaRPr lang="ru-RU" sz="2400" dirty="0" smtClean="0">
              <a:solidFill>
                <a:schemeClr val="tx1"/>
              </a:solidFill>
              <a:latin typeface="PT Sans" panose="020B0503020203020204" pitchFamily="34" charset="-52"/>
            </a:endParaRPr>
          </a:p>
          <a:p>
            <a:endParaRPr lang="en-US" sz="1400" b="1" dirty="0" smtClean="0">
              <a:solidFill>
                <a:schemeClr val="tx1"/>
              </a:solidFill>
              <a:latin typeface="PT Sans" panose="020B0503020203020204" pitchFamily="34" charset="-52"/>
            </a:endParaRPr>
          </a:p>
          <a:p>
            <a:endParaRPr lang="en-US" sz="1400" b="1" dirty="0">
              <a:solidFill>
                <a:schemeClr val="tx1"/>
              </a:solidFill>
              <a:latin typeface="PT Sans" panose="020B0503020203020204" pitchFamily="34" charset="-52"/>
            </a:endParaRPr>
          </a:p>
        </p:txBody>
      </p:sp>
      <p:pic>
        <p:nvPicPr>
          <p:cNvPr id="16" name="Picture 3" descr="C:\Users\MSShafigullin\Desktop\Проекты\Ассоциация выпускников\AM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59" y="6165304"/>
            <a:ext cx="2935774" cy="41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3265756" y="3717032"/>
            <a:ext cx="5868144" cy="2231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sz="2400" dirty="0" smtClean="0">
                <a:solidFill>
                  <a:schemeClr val="tx1"/>
                </a:solidFill>
              </a:rPr>
              <a:t>(</a:t>
            </a:r>
            <a:r>
              <a:rPr lang="ru-RU" sz="2400" dirty="0">
                <a:solidFill>
                  <a:schemeClr val="tx1"/>
                </a:solidFill>
              </a:rPr>
              <a:t>843) 264-47-54,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e.strukov@list.ru</a:t>
            </a:r>
            <a:endParaRPr lang="ru-RU" sz="2400" dirty="0">
              <a:solidFill>
                <a:schemeClr val="tx1"/>
              </a:solidFill>
            </a:endParaRPr>
          </a:p>
          <a:p>
            <a:endParaRPr lang="en-US" sz="1400" b="1" dirty="0">
              <a:solidFill>
                <a:schemeClr val="tx1"/>
              </a:solidFill>
              <a:latin typeface="PT Sans" panose="020B0503020203020204" pitchFamily="34" charset="-52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3528" y="1700808"/>
            <a:ext cx="2952328" cy="2016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sz="2400" b="1" dirty="0" smtClean="0">
                <a:solidFill>
                  <a:srgbClr val="00549F"/>
                </a:solidFill>
                <a:latin typeface="PT Sans" panose="020B0503020203020204" pitchFamily="34" charset="-52"/>
              </a:rPr>
              <a:t>Адрес</a:t>
            </a:r>
            <a:endParaRPr lang="en-US" sz="1400" b="1" dirty="0">
              <a:solidFill>
                <a:srgbClr val="00549F"/>
              </a:solidFill>
              <a:latin typeface="PT Sans" panose="020B0503020203020204" pitchFamily="34" charset="-52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23528" y="3717032"/>
            <a:ext cx="2952328" cy="2232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sz="2400" b="1" dirty="0" smtClean="0">
                <a:solidFill>
                  <a:srgbClr val="00549F"/>
                </a:solidFill>
                <a:latin typeface="PT Sans" panose="020B0503020203020204" pitchFamily="34" charset="-52"/>
              </a:rPr>
              <a:t>Тел.</a:t>
            </a:r>
          </a:p>
          <a:p>
            <a:r>
              <a:rPr lang="en-US" sz="2400" b="1" dirty="0">
                <a:solidFill>
                  <a:srgbClr val="00549F"/>
                </a:solidFill>
                <a:latin typeface="PT Sans" panose="020B0503020203020204" pitchFamily="34" charset="-52"/>
              </a:rPr>
              <a:t>e-mail</a:t>
            </a:r>
          </a:p>
        </p:txBody>
      </p:sp>
      <p:pic>
        <p:nvPicPr>
          <p:cNvPr id="20" name="Picture 3" descr="C:\Users\MSShafigullin\Desktop\Проекты\Ассоциация выпускников\kfu_logo_2l_rus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39533"/>
            <a:ext cx="2664296" cy="35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323528" y="457508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AAA9A9"/>
                </a:solidFill>
                <a:latin typeface="PT Sans" panose="020B0503020203020204" pitchFamily="34" charset="-52"/>
              </a:rPr>
              <a:t>Единое  окно  </a:t>
            </a:r>
            <a:r>
              <a:rPr lang="ru-RU" sz="1400" b="1" dirty="0" smtClean="0">
                <a:solidFill>
                  <a:srgbClr val="AAA9A9"/>
                </a:solidFill>
                <a:latin typeface="PT Sans" panose="020B0503020203020204" pitchFamily="34" charset="-52"/>
              </a:rPr>
              <a:t>доступа</a:t>
            </a:r>
          </a:p>
          <a:p>
            <a:r>
              <a:rPr lang="ru-RU" sz="1400" b="1" dirty="0" smtClean="0">
                <a:solidFill>
                  <a:srgbClr val="AAA9A9"/>
                </a:solidFill>
                <a:latin typeface="PT Sans" panose="020B0503020203020204" pitchFamily="34" charset="-52"/>
              </a:rPr>
              <a:t>к ресурсам  ЭБС</a:t>
            </a:r>
            <a:endParaRPr lang="ru-RU" sz="1400" b="1" dirty="0">
              <a:solidFill>
                <a:srgbClr val="AAA9A9"/>
              </a:solidFill>
              <a:latin typeface="PT Sans" panose="020B0503020203020204" pitchFamily="34" charset="-5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403648" y="5626114"/>
            <a:ext cx="720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549F"/>
                </a:solidFill>
                <a:latin typeface="PT Sans" panose="020B0503020203020204" pitchFamily="34" charset="-52"/>
              </a:rPr>
              <a:t>СПАСИБО  ЗА  ВНИМАНИЕ !</a:t>
            </a:r>
            <a:endParaRPr lang="ru-RU" sz="3600" b="1" dirty="0">
              <a:solidFill>
                <a:srgbClr val="00549F"/>
              </a:solidFill>
              <a:latin typeface="PT Sans" panose="020B0503020203020204" pitchFamily="34" charset="-52"/>
            </a:endParaRPr>
          </a:p>
        </p:txBody>
      </p:sp>
      <p:pic>
        <p:nvPicPr>
          <p:cNvPr id="23" name="Picture 2" descr="http://els.kpfu.ru/vufind/themes/mybootstrap3/images/kpfu_site/appoer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2" y="5582948"/>
            <a:ext cx="1013105" cy="118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267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2930296" y="188640"/>
            <a:ext cx="0" cy="792088"/>
          </a:xfrm>
          <a:prstGeom prst="line">
            <a:avLst/>
          </a:prstGeom>
          <a:ln w="28575">
            <a:solidFill>
              <a:srgbClr val="0054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419872" y="260648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549F"/>
                </a:solidFill>
                <a:latin typeface="PT Sans" panose="020B0503020203020204" pitchFamily="34" charset="-52"/>
              </a:rPr>
              <a:t>Стартовая страница</a:t>
            </a:r>
            <a:endParaRPr lang="ru-RU" sz="2800" b="1" dirty="0">
              <a:solidFill>
                <a:srgbClr val="00549F"/>
              </a:solidFill>
              <a:latin typeface="PT Sans" panose="020B0503020203020204" pitchFamily="34" charset="-52"/>
            </a:endParaRPr>
          </a:p>
        </p:txBody>
      </p:sp>
      <p:pic>
        <p:nvPicPr>
          <p:cNvPr id="16" name="Picture 3" descr="C:\Users\MSShafigullin\Desktop\Проекты\Ассоциация выпускников\A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59" y="6165304"/>
            <a:ext cx="2935774" cy="41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MSShafigullin\Desktop\Проекты\Ассоциация выпускников\kfu_logo_2l_ru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39533"/>
            <a:ext cx="2664296" cy="35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23528" y="457508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AAA9A9"/>
                </a:solidFill>
                <a:latin typeface="PT Sans" panose="020B0503020203020204" pitchFamily="34" charset="-52"/>
              </a:rPr>
              <a:t>Единое  окно  </a:t>
            </a:r>
            <a:r>
              <a:rPr lang="ru-RU" sz="1400" b="1" dirty="0" smtClean="0">
                <a:solidFill>
                  <a:srgbClr val="AAA9A9"/>
                </a:solidFill>
                <a:latin typeface="PT Sans" panose="020B0503020203020204" pitchFamily="34" charset="-52"/>
              </a:rPr>
              <a:t>доступа</a:t>
            </a:r>
          </a:p>
          <a:p>
            <a:r>
              <a:rPr lang="ru-RU" sz="1400" b="1" dirty="0" smtClean="0">
                <a:solidFill>
                  <a:srgbClr val="AAA9A9"/>
                </a:solidFill>
                <a:latin typeface="PT Sans" panose="020B0503020203020204" pitchFamily="34" charset="-52"/>
              </a:rPr>
              <a:t>к ресурсам  ЭБС</a:t>
            </a:r>
            <a:endParaRPr lang="ru-RU" sz="1400" b="1" dirty="0">
              <a:solidFill>
                <a:srgbClr val="AAA9A9"/>
              </a:solidFill>
              <a:latin typeface="PT Sans" panose="020B0503020203020204" pitchFamily="34" charset="-52"/>
            </a:endParaRPr>
          </a:p>
        </p:txBody>
      </p:sp>
      <p:pic>
        <p:nvPicPr>
          <p:cNvPr id="2" name="Picture 2" descr="C:\НБЛ\Служебные\АППОЭР\homepag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792" y="1119002"/>
            <a:ext cx="7107401" cy="576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167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2930296" y="188640"/>
            <a:ext cx="0" cy="792088"/>
          </a:xfrm>
          <a:prstGeom prst="line">
            <a:avLst/>
          </a:prstGeom>
          <a:ln w="28575">
            <a:solidFill>
              <a:srgbClr val="0054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419872" y="260648"/>
            <a:ext cx="48965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549F"/>
                </a:solidFill>
                <a:latin typeface="PT Sans" panose="020B0503020203020204" pitchFamily="34" charset="-52"/>
              </a:rPr>
              <a:t>Интерфейс </a:t>
            </a:r>
            <a:endParaRPr lang="ru-RU" sz="2800" b="1" dirty="0">
              <a:solidFill>
                <a:srgbClr val="00549F"/>
              </a:solidFill>
              <a:latin typeface="PT Sans" panose="020B0503020203020204" pitchFamily="34" charset="-52"/>
            </a:endParaRPr>
          </a:p>
        </p:txBody>
      </p:sp>
      <p:pic>
        <p:nvPicPr>
          <p:cNvPr id="16" name="Picture 3" descr="C:\Users\MSShafigullin\Desktop\Проекты\Ассоциация выпускников\A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59" y="6165304"/>
            <a:ext cx="2935774" cy="41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MSShafigullin\Desktop\Проекты\Ассоциация выпускников\kfu_logo_2l_ru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39533"/>
            <a:ext cx="2664296" cy="35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323528" y="457508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AAA9A9"/>
                </a:solidFill>
                <a:latin typeface="PT Sans" panose="020B0503020203020204" pitchFamily="34" charset="-52"/>
              </a:rPr>
              <a:t>Единое  окно  </a:t>
            </a:r>
            <a:r>
              <a:rPr lang="ru-RU" sz="1400" b="1" dirty="0" smtClean="0">
                <a:solidFill>
                  <a:srgbClr val="AAA9A9"/>
                </a:solidFill>
                <a:latin typeface="PT Sans" panose="020B0503020203020204" pitchFamily="34" charset="-52"/>
              </a:rPr>
              <a:t>доступа</a:t>
            </a:r>
          </a:p>
          <a:p>
            <a:r>
              <a:rPr lang="ru-RU" sz="1400" b="1" dirty="0" smtClean="0">
                <a:solidFill>
                  <a:srgbClr val="AAA9A9"/>
                </a:solidFill>
                <a:latin typeface="PT Sans" panose="020B0503020203020204" pitchFamily="34" charset="-52"/>
              </a:rPr>
              <a:t>к ресурсам  ЭБС</a:t>
            </a:r>
            <a:endParaRPr lang="ru-RU" sz="1400" b="1" dirty="0">
              <a:solidFill>
                <a:srgbClr val="AAA9A9"/>
              </a:solidFill>
              <a:latin typeface="PT Sans" panose="020B0503020203020204" pitchFamily="34" charset="-52"/>
            </a:endParaRPr>
          </a:p>
        </p:txBody>
      </p:sp>
      <p:pic>
        <p:nvPicPr>
          <p:cNvPr id="2050" name="Picture 2" descr="C:\НБЛ\Служебные\АППОЭР\interfac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980728"/>
            <a:ext cx="6895439" cy="588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36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3275856" y="332656"/>
            <a:ext cx="0" cy="792088"/>
          </a:xfrm>
          <a:prstGeom prst="line">
            <a:avLst/>
          </a:prstGeom>
          <a:ln w="28575">
            <a:solidFill>
              <a:srgbClr val="0054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419872" y="260648"/>
            <a:ext cx="5688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549F"/>
                </a:solidFill>
                <a:latin typeface="PT Sans" panose="020B0503020203020204" pitchFamily="34" charset="-52"/>
              </a:rPr>
              <a:t>Обработка  и  формирование  данных</a:t>
            </a:r>
            <a:endParaRPr lang="ru-RU" sz="2800" b="1" dirty="0">
              <a:solidFill>
                <a:srgbClr val="00549F"/>
              </a:solidFill>
              <a:latin typeface="PT Sans" panose="020B0503020203020204" pitchFamily="34" charset="-52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99792" y="1700808"/>
            <a:ext cx="6444209" cy="21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just">
              <a:spcAft>
                <a:spcPts val="1800"/>
              </a:spcAft>
            </a:pPr>
            <a:r>
              <a:rPr lang="ru-RU" sz="2400" dirty="0">
                <a:solidFill>
                  <a:schemeClr val="tx1"/>
                </a:solidFill>
                <a:latin typeface="PT Sans" panose="020B0503020203020204" pitchFamily="34" charset="-52"/>
              </a:rPr>
              <a:t>ZNANIUM.COM (ИНФРА-М) </a:t>
            </a:r>
            <a:r>
              <a:rPr lang="ru-RU" sz="2400" b="1" dirty="0" smtClean="0">
                <a:solidFill>
                  <a:schemeClr val="tx1"/>
                </a:solidFill>
                <a:latin typeface="PT Sans" panose="020B0503020203020204" pitchFamily="34" charset="-52"/>
              </a:rPr>
              <a:t>		       </a:t>
            </a:r>
            <a:r>
              <a:rPr lang="en-US" sz="2400" b="1" dirty="0" smtClean="0">
                <a:solidFill>
                  <a:schemeClr val="tx1"/>
                </a:solidFill>
                <a:latin typeface="PT Sans" panose="020B0503020203020204" pitchFamily="34" charset="-52"/>
              </a:rPr>
              <a:t>30621</a:t>
            </a:r>
            <a:endParaRPr lang="ru-RU" sz="2400" b="1" dirty="0" smtClean="0">
              <a:solidFill>
                <a:schemeClr val="tx1"/>
              </a:solidFill>
              <a:latin typeface="PT Sans" panose="020B0503020203020204" pitchFamily="34" charset="-52"/>
            </a:endParaRPr>
          </a:p>
          <a:p>
            <a:pPr algn="just">
              <a:spcAft>
                <a:spcPts val="1800"/>
              </a:spcAft>
            </a:pPr>
            <a:r>
              <a:rPr lang="ru-RU" sz="2400" dirty="0" smtClean="0">
                <a:solidFill>
                  <a:schemeClr val="tx1"/>
                </a:solidFill>
                <a:latin typeface="PT Sans" panose="020B0503020203020204" pitchFamily="34" charset="-52"/>
              </a:rPr>
              <a:t>Издательство </a:t>
            </a:r>
            <a:r>
              <a:rPr lang="ru-RU" sz="2400" dirty="0">
                <a:solidFill>
                  <a:schemeClr val="tx1"/>
                </a:solidFill>
                <a:latin typeface="PT Sans" panose="020B0503020203020204" pitchFamily="34" charset="-52"/>
              </a:rPr>
              <a:t>ЛАНЬ </a:t>
            </a:r>
            <a:r>
              <a:rPr lang="ru-RU" sz="2400" b="1" dirty="0">
                <a:solidFill>
                  <a:schemeClr val="tx1"/>
                </a:solidFill>
                <a:latin typeface="PT Sans" panose="020B0503020203020204" pitchFamily="34" charset="-52"/>
              </a:rPr>
              <a:t> </a:t>
            </a:r>
            <a:r>
              <a:rPr lang="ru-RU" sz="2400" b="1" dirty="0" smtClean="0">
                <a:solidFill>
                  <a:schemeClr val="tx1"/>
                </a:solidFill>
                <a:latin typeface="PT Sans" panose="020B0503020203020204" pitchFamily="34" charset="-52"/>
              </a:rPr>
              <a:t>			       </a:t>
            </a:r>
            <a:r>
              <a:rPr lang="en-US" sz="2400" b="1" dirty="0" smtClean="0">
                <a:solidFill>
                  <a:schemeClr val="tx1"/>
                </a:solidFill>
                <a:latin typeface="PT Sans" panose="020B0503020203020204" pitchFamily="34" charset="-52"/>
              </a:rPr>
              <a:t>63814</a:t>
            </a:r>
            <a:endParaRPr lang="ru-RU" sz="2400" b="1" dirty="0" smtClean="0">
              <a:solidFill>
                <a:schemeClr val="tx1"/>
              </a:solidFill>
              <a:latin typeface="PT Sans" panose="020B0503020203020204" pitchFamily="34" charset="-52"/>
            </a:endParaRPr>
          </a:p>
          <a:p>
            <a:pPr algn="just">
              <a:spcAft>
                <a:spcPts val="1800"/>
              </a:spcAft>
            </a:pPr>
            <a:r>
              <a:rPr lang="ru-RU" sz="2400" dirty="0" smtClean="0">
                <a:solidFill>
                  <a:schemeClr val="tx1"/>
                </a:solidFill>
                <a:latin typeface="PT Sans" panose="020B0503020203020204" pitchFamily="34" charset="-52"/>
              </a:rPr>
              <a:t>Консультант </a:t>
            </a:r>
            <a:r>
              <a:rPr lang="ru-RU" sz="2400" dirty="0">
                <a:solidFill>
                  <a:schemeClr val="tx1"/>
                </a:solidFill>
                <a:latin typeface="PT Sans" panose="020B0503020203020204" pitchFamily="34" charset="-52"/>
              </a:rPr>
              <a:t>студента </a:t>
            </a:r>
            <a:r>
              <a:rPr lang="ru-RU" sz="2400" b="1" dirty="0" smtClean="0">
                <a:solidFill>
                  <a:schemeClr val="tx1"/>
                </a:solidFill>
                <a:latin typeface="PT Sans" panose="020B0503020203020204" pitchFamily="34" charset="-52"/>
              </a:rPr>
              <a:t>	  	    </a:t>
            </a:r>
            <a:r>
              <a:rPr lang="en-US" sz="2400" b="1" dirty="0" smtClean="0">
                <a:solidFill>
                  <a:schemeClr val="tx1"/>
                </a:solidFill>
                <a:latin typeface="PT Sans" panose="020B0503020203020204" pitchFamily="34" charset="-52"/>
              </a:rPr>
              <a:t>   14838</a:t>
            </a:r>
            <a:endParaRPr lang="ru-RU" sz="2400" b="1" dirty="0" smtClean="0">
              <a:solidFill>
                <a:schemeClr val="tx1"/>
              </a:solidFill>
              <a:latin typeface="PT Sans" panose="020B0503020203020204" pitchFamily="34" charset="-52"/>
            </a:endParaRPr>
          </a:p>
          <a:p>
            <a:pPr algn="just">
              <a:spcAft>
                <a:spcPts val="1800"/>
              </a:spcAft>
            </a:pPr>
            <a:r>
              <a:rPr lang="ru-RU" sz="2400" dirty="0" smtClean="0">
                <a:solidFill>
                  <a:schemeClr val="tx1"/>
                </a:solidFill>
                <a:latin typeface="PT Sans" panose="020B0503020203020204" pitchFamily="34" charset="-52"/>
              </a:rPr>
              <a:t>Университетская </a:t>
            </a:r>
            <a:r>
              <a:rPr lang="ru-RU" sz="2400" dirty="0">
                <a:solidFill>
                  <a:schemeClr val="tx1"/>
                </a:solidFill>
                <a:latin typeface="PT Sans" panose="020B0503020203020204" pitchFamily="34" charset="-52"/>
              </a:rPr>
              <a:t>библиотека </a:t>
            </a:r>
            <a:r>
              <a:rPr lang="ru-RU" sz="2400" dirty="0" smtClean="0">
                <a:solidFill>
                  <a:schemeClr val="tx1"/>
                </a:solidFill>
                <a:latin typeface="PT Sans" panose="020B0503020203020204" pitchFamily="34" charset="-52"/>
              </a:rPr>
              <a:t>ONLINE    </a:t>
            </a:r>
            <a:r>
              <a:rPr lang="ru-RU" sz="2400" b="1" dirty="0" smtClean="0">
                <a:solidFill>
                  <a:schemeClr val="tx1"/>
                </a:solidFill>
                <a:latin typeface="PT Sans" panose="020B0503020203020204" pitchFamily="34" charset="-52"/>
              </a:rPr>
              <a:t>90670</a:t>
            </a:r>
            <a:endParaRPr lang="ru-RU" sz="2400" b="1" dirty="0">
              <a:solidFill>
                <a:schemeClr val="tx1"/>
              </a:solidFill>
              <a:latin typeface="PT Sans" panose="020B0503020203020204" pitchFamily="34" charset="-52"/>
            </a:endParaRPr>
          </a:p>
          <a:p>
            <a:endParaRPr lang="en-US" sz="1400" b="1" dirty="0">
              <a:solidFill>
                <a:srgbClr val="00549F"/>
              </a:solidFill>
              <a:latin typeface="PT Sans" panose="020B0503020203020204" pitchFamily="34" charset="-52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3528" y="1700808"/>
            <a:ext cx="2232248" cy="2016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sz="2400" b="1" dirty="0">
                <a:solidFill>
                  <a:srgbClr val="00549F"/>
                </a:solidFill>
                <a:latin typeface="PT Sans" panose="020B0503020203020204" pitchFamily="34" charset="-52"/>
              </a:rPr>
              <a:t>Импорт метаданных </a:t>
            </a:r>
            <a:endParaRPr lang="en-US" sz="1400" b="1" dirty="0">
              <a:solidFill>
                <a:srgbClr val="00549F"/>
              </a:solidFill>
              <a:latin typeface="PT Sans" panose="020B0503020203020204" pitchFamily="34" charset="-5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3528" y="457508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AAA9A9"/>
                </a:solidFill>
                <a:latin typeface="PT Sans" panose="020B0503020203020204" pitchFamily="34" charset="-52"/>
              </a:rPr>
              <a:t>Единое  окно  </a:t>
            </a:r>
            <a:r>
              <a:rPr lang="ru-RU" sz="1400" b="1" dirty="0" smtClean="0">
                <a:solidFill>
                  <a:srgbClr val="AAA9A9"/>
                </a:solidFill>
                <a:latin typeface="PT Sans" panose="020B0503020203020204" pitchFamily="34" charset="-52"/>
              </a:rPr>
              <a:t>доступа</a:t>
            </a:r>
          </a:p>
          <a:p>
            <a:r>
              <a:rPr lang="ru-RU" sz="1400" b="1" dirty="0" smtClean="0">
                <a:solidFill>
                  <a:srgbClr val="AAA9A9"/>
                </a:solidFill>
                <a:latin typeface="PT Sans" panose="020B0503020203020204" pitchFamily="34" charset="-52"/>
              </a:rPr>
              <a:t>к ресурсам  ЭБС</a:t>
            </a:r>
            <a:endParaRPr lang="ru-RU" sz="1400" b="1" dirty="0">
              <a:solidFill>
                <a:srgbClr val="AAA9A9"/>
              </a:solidFill>
              <a:latin typeface="PT Sans" panose="020B0503020203020204" pitchFamily="34" charset="-52"/>
            </a:endParaRPr>
          </a:p>
        </p:txBody>
      </p:sp>
      <p:pic>
        <p:nvPicPr>
          <p:cNvPr id="19" name="Picture 2" descr="http://els.kpfu.ru/vufind/themes/mybootstrap3/images/kpfu_site/appoer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2" y="5582948"/>
            <a:ext cx="1013105" cy="118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86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3275856" y="332656"/>
            <a:ext cx="0" cy="792088"/>
          </a:xfrm>
          <a:prstGeom prst="line">
            <a:avLst/>
          </a:prstGeom>
          <a:ln w="28575">
            <a:solidFill>
              <a:srgbClr val="0054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168000" y="3429000"/>
            <a:ext cx="5868144" cy="21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sz="2200" b="1" dirty="0">
                <a:solidFill>
                  <a:srgbClr val="00549F"/>
                </a:solidFill>
                <a:latin typeface="PT Sans" panose="020B0503020203020204" pitchFamily="34" charset="-52"/>
              </a:rPr>
              <a:t>Библиографические сведения</a:t>
            </a:r>
            <a:r>
              <a:rPr lang="ru-RU" sz="2400" b="1" dirty="0">
                <a:solidFill>
                  <a:srgbClr val="00549F"/>
                </a:solidFill>
                <a:latin typeface="PT Sans" panose="020B0503020203020204" pitchFamily="34" charset="-52"/>
              </a:rPr>
              <a:t> </a:t>
            </a:r>
            <a:r>
              <a:rPr lang="ru-RU" sz="2200" dirty="0">
                <a:solidFill>
                  <a:schemeClr val="tx1"/>
                </a:solidFill>
                <a:latin typeface="PT Sans" panose="020B0503020203020204" pitchFamily="34" charset="-52"/>
              </a:rPr>
              <a:t>(ISBN, автор, заглавие, выходные данные)</a:t>
            </a:r>
          </a:p>
          <a:p>
            <a:r>
              <a:rPr lang="ru-RU" sz="2200" b="1" dirty="0">
                <a:solidFill>
                  <a:srgbClr val="00549F"/>
                </a:solidFill>
                <a:latin typeface="PT Sans" panose="020B0503020203020204" pitchFamily="34" charset="-52"/>
              </a:rPr>
              <a:t>Тематика</a:t>
            </a:r>
            <a:r>
              <a:rPr lang="ru-RU" sz="2200" dirty="0">
                <a:solidFill>
                  <a:schemeClr val="tx1"/>
                </a:solidFill>
                <a:latin typeface="PT Sans" panose="020B0503020203020204" pitchFamily="34" charset="-52"/>
              </a:rPr>
              <a:t> (предметные рубрики, ключевые слова, классификационные индексы)</a:t>
            </a:r>
          </a:p>
          <a:p>
            <a:r>
              <a:rPr lang="ru-RU" sz="2200" b="1" dirty="0">
                <a:solidFill>
                  <a:srgbClr val="00549F"/>
                </a:solidFill>
                <a:latin typeface="PT Sans" panose="020B0503020203020204" pitchFamily="34" charset="-52"/>
              </a:rPr>
              <a:t>Тип БЗ </a:t>
            </a:r>
            <a:r>
              <a:rPr lang="ru-RU" sz="2200" dirty="0">
                <a:solidFill>
                  <a:schemeClr val="tx1"/>
                </a:solidFill>
                <a:latin typeface="PT Sans" panose="020B0503020203020204" pitchFamily="34" charset="-52"/>
              </a:rPr>
              <a:t>(книга, периодическое издание)</a:t>
            </a:r>
          </a:p>
          <a:p>
            <a:r>
              <a:rPr lang="ru-RU" sz="2200" b="1" dirty="0">
                <a:solidFill>
                  <a:srgbClr val="00549F"/>
                </a:solidFill>
                <a:latin typeface="PT Sans" panose="020B0503020203020204" pitchFamily="34" charset="-52"/>
              </a:rPr>
              <a:t>Вид издания </a:t>
            </a:r>
            <a:r>
              <a:rPr lang="ru-RU" sz="2200" dirty="0">
                <a:solidFill>
                  <a:schemeClr val="tx1"/>
                </a:solidFill>
                <a:latin typeface="PT Sans" panose="020B0503020203020204" pitchFamily="34" charset="-52"/>
              </a:rPr>
              <a:t>(монография, справочник, учебник</a:t>
            </a:r>
            <a:r>
              <a:rPr lang="ru-RU" sz="2200" dirty="0" smtClean="0">
                <a:solidFill>
                  <a:schemeClr val="tx1"/>
                </a:solidFill>
                <a:latin typeface="PT Sans" panose="020B0503020203020204" pitchFamily="34" charset="-52"/>
              </a:rPr>
              <a:t>)</a:t>
            </a:r>
          </a:p>
          <a:p>
            <a:endParaRPr lang="en-US" sz="2200" b="1" dirty="0" smtClean="0">
              <a:solidFill>
                <a:srgbClr val="00549F"/>
              </a:solidFill>
              <a:latin typeface="PT Sans" panose="020B0503020203020204" pitchFamily="34" charset="-52"/>
            </a:endParaRPr>
          </a:p>
          <a:p>
            <a:endParaRPr lang="en-US" sz="2200" b="1" dirty="0">
              <a:solidFill>
                <a:srgbClr val="00549F"/>
              </a:solidFill>
              <a:latin typeface="PT Sans" panose="020B0503020203020204" pitchFamily="34" charset="-52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168000" y="1332000"/>
            <a:ext cx="5868144" cy="2231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>
              <a:spcAft>
                <a:spcPts val="1200"/>
              </a:spcAft>
            </a:pPr>
            <a:r>
              <a:rPr lang="ru-RU" sz="2400" dirty="0" smtClean="0">
                <a:solidFill>
                  <a:schemeClr val="tx1"/>
                </a:solidFill>
                <a:latin typeface="PT Sans" panose="020B0503020203020204" pitchFamily="34" charset="-52"/>
              </a:rPr>
              <a:t>Формирование фасетов.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PT Sans" panose="020B0503020203020204" pitchFamily="34" charset="-52"/>
              </a:rPr>
              <a:t>Формирование консолидированной записи.</a:t>
            </a:r>
          </a:p>
          <a:p>
            <a:endParaRPr lang="en-US" sz="1400" b="1" dirty="0">
              <a:solidFill>
                <a:srgbClr val="00549F"/>
              </a:solidFill>
              <a:latin typeface="PT Sans" panose="020B0503020203020204" pitchFamily="34" charset="-52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4000" y="3429000"/>
            <a:ext cx="2448272" cy="2016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sz="2400" b="1" dirty="0">
                <a:solidFill>
                  <a:srgbClr val="00549F"/>
                </a:solidFill>
                <a:latin typeface="PT Sans" panose="020B0503020203020204" pitchFamily="34" charset="-52"/>
              </a:rPr>
              <a:t>Анализ</a:t>
            </a:r>
            <a:endParaRPr lang="en-US" sz="1400" b="1" dirty="0">
              <a:solidFill>
                <a:srgbClr val="00549F"/>
              </a:solidFill>
              <a:latin typeface="PT Sans" panose="020B0503020203020204" pitchFamily="34" charset="-52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23528" y="1332000"/>
            <a:ext cx="2448272" cy="2232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sz="2400" b="1" dirty="0" smtClean="0">
                <a:solidFill>
                  <a:srgbClr val="00549F"/>
                </a:solidFill>
                <a:latin typeface="PT Sans" panose="020B0503020203020204" pitchFamily="34" charset="-52"/>
              </a:rPr>
              <a:t>Цель</a:t>
            </a:r>
            <a:endParaRPr lang="en-US" sz="1400" b="1" dirty="0">
              <a:solidFill>
                <a:srgbClr val="00549F"/>
              </a:solidFill>
              <a:latin typeface="PT Sans" panose="020B0503020203020204" pitchFamily="34" charset="-5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3528" y="457508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AAA9A9"/>
                </a:solidFill>
                <a:latin typeface="PT Sans" panose="020B0503020203020204" pitchFamily="34" charset="-52"/>
              </a:rPr>
              <a:t>Единое  окно  </a:t>
            </a:r>
            <a:r>
              <a:rPr lang="ru-RU" sz="1400" b="1" dirty="0" smtClean="0">
                <a:solidFill>
                  <a:srgbClr val="AAA9A9"/>
                </a:solidFill>
                <a:latin typeface="PT Sans" panose="020B0503020203020204" pitchFamily="34" charset="-52"/>
              </a:rPr>
              <a:t>доступа</a:t>
            </a:r>
          </a:p>
          <a:p>
            <a:r>
              <a:rPr lang="ru-RU" sz="1400" b="1" dirty="0" smtClean="0">
                <a:solidFill>
                  <a:srgbClr val="AAA9A9"/>
                </a:solidFill>
                <a:latin typeface="PT Sans" panose="020B0503020203020204" pitchFamily="34" charset="-52"/>
              </a:rPr>
              <a:t>к ресурсам  ЭБС</a:t>
            </a:r>
            <a:endParaRPr lang="ru-RU" sz="1400" b="1" dirty="0">
              <a:solidFill>
                <a:srgbClr val="AAA9A9"/>
              </a:solidFill>
              <a:latin typeface="PT Sans" panose="020B0503020203020204" pitchFamily="34" charset="-52"/>
            </a:endParaRPr>
          </a:p>
        </p:txBody>
      </p:sp>
      <p:pic>
        <p:nvPicPr>
          <p:cNvPr id="22" name="Picture 2" descr="http://els.kpfu.ru/vufind/themes/mybootstrap3/images/kpfu_site/appoer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2" y="5582948"/>
            <a:ext cx="1013105" cy="118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3419872" y="260648"/>
            <a:ext cx="56886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549F"/>
                </a:solidFill>
                <a:latin typeface="PT Sans" panose="020B0503020203020204" pitchFamily="34" charset="-52"/>
              </a:rPr>
              <a:t>Обработка  и  формирование  данных</a:t>
            </a:r>
            <a:endParaRPr lang="ru-RU" sz="2800" b="1" dirty="0">
              <a:solidFill>
                <a:srgbClr val="00549F"/>
              </a:solidFill>
              <a:latin typeface="PT Sans" panose="020B0503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45051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3275856" y="332656"/>
            <a:ext cx="0" cy="792088"/>
          </a:xfrm>
          <a:prstGeom prst="line">
            <a:avLst/>
          </a:prstGeom>
          <a:ln w="28575">
            <a:solidFill>
              <a:srgbClr val="0054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419872" y="260648"/>
            <a:ext cx="48965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549F"/>
                </a:solidFill>
                <a:latin typeface="PT Sans" panose="020B0503020203020204" pitchFamily="34" charset="-52"/>
              </a:rPr>
              <a:t>Центральный индекс:</a:t>
            </a:r>
          </a:p>
          <a:p>
            <a:r>
              <a:rPr lang="ru-RU" sz="2800" b="1" dirty="0" smtClean="0">
                <a:solidFill>
                  <a:srgbClr val="00549F"/>
                </a:solidFill>
                <a:latin typeface="PT Sans" panose="020B0503020203020204" pitchFamily="34" charset="-52"/>
              </a:rPr>
              <a:t>Фасеты</a:t>
            </a:r>
            <a:endParaRPr lang="ru-RU" sz="2800" b="1" dirty="0">
              <a:solidFill>
                <a:srgbClr val="00549F"/>
              </a:solidFill>
              <a:latin typeface="PT Sans" panose="020B0503020203020204" pitchFamily="34" charset="-52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75856" y="1700808"/>
            <a:ext cx="5868144" cy="21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sz="2400" dirty="0">
                <a:solidFill>
                  <a:schemeClr val="tx1"/>
                </a:solidFill>
                <a:latin typeface="PT Sans" panose="020B0503020203020204" pitchFamily="34" charset="-52"/>
              </a:rPr>
              <a:t>Текстовое содержание слайда</a:t>
            </a:r>
          </a:p>
          <a:p>
            <a:r>
              <a:rPr lang="ru-RU" sz="2400" dirty="0">
                <a:solidFill>
                  <a:schemeClr val="tx1"/>
                </a:solidFill>
                <a:latin typeface="PT Sans" panose="020B0503020203020204" pitchFamily="34" charset="-52"/>
              </a:rPr>
              <a:t>должно заполнять все поле.</a:t>
            </a:r>
          </a:p>
          <a:p>
            <a:r>
              <a:rPr lang="ru-RU" sz="2400" dirty="0">
                <a:solidFill>
                  <a:schemeClr val="tx1"/>
                </a:solidFill>
                <a:latin typeface="PT Sans" panose="020B0503020203020204" pitchFamily="34" charset="-52"/>
              </a:rPr>
              <a:t>При введение текста необходимо сохранять выравнивание по левому </a:t>
            </a:r>
            <a:r>
              <a:rPr lang="ru-RU" sz="2400" dirty="0" smtClean="0">
                <a:solidFill>
                  <a:schemeClr val="tx1"/>
                </a:solidFill>
                <a:latin typeface="PT Sans" panose="020B0503020203020204" pitchFamily="34" charset="-52"/>
              </a:rPr>
              <a:t>краю.</a:t>
            </a:r>
          </a:p>
          <a:p>
            <a:endParaRPr lang="en-US" sz="1400" b="1" dirty="0" smtClean="0">
              <a:solidFill>
                <a:srgbClr val="00549F"/>
              </a:solidFill>
              <a:latin typeface="PT Sans" panose="020B0503020203020204" pitchFamily="34" charset="-52"/>
            </a:endParaRPr>
          </a:p>
          <a:p>
            <a:endParaRPr lang="en-US" sz="1400" b="1" dirty="0">
              <a:solidFill>
                <a:srgbClr val="00549F"/>
              </a:solidFill>
              <a:latin typeface="PT Sans" panose="020B0503020203020204" pitchFamily="34" charset="-52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0" y="5949280"/>
            <a:ext cx="3275856" cy="908720"/>
          </a:xfrm>
          <a:prstGeom prst="rect">
            <a:avLst/>
          </a:prstGeom>
          <a:solidFill>
            <a:srgbClr val="00549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Picture 3" descr="C:\Users\MSShafigullin\Desktop\Проекты\Ассоциация выпускников\A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59" y="6165304"/>
            <a:ext cx="2935774" cy="41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3265756" y="3717032"/>
            <a:ext cx="5868144" cy="2231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sz="2400" dirty="0">
                <a:solidFill>
                  <a:schemeClr val="tx1"/>
                </a:solidFill>
                <a:latin typeface="PT Sans" panose="020B0503020203020204" pitchFamily="34" charset="-52"/>
              </a:rPr>
              <a:t>Текстовое содержание слайда</a:t>
            </a:r>
          </a:p>
          <a:p>
            <a:r>
              <a:rPr lang="ru-RU" sz="2400" dirty="0">
                <a:solidFill>
                  <a:schemeClr val="tx1"/>
                </a:solidFill>
                <a:latin typeface="PT Sans" panose="020B0503020203020204" pitchFamily="34" charset="-52"/>
              </a:rPr>
              <a:t>должно заполнять все поле.</a:t>
            </a:r>
          </a:p>
          <a:p>
            <a:r>
              <a:rPr lang="ru-RU" sz="2400" dirty="0">
                <a:solidFill>
                  <a:schemeClr val="tx1"/>
                </a:solidFill>
                <a:latin typeface="PT Sans" panose="020B0503020203020204" pitchFamily="34" charset="-52"/>
              </a:rPr>
              <a:t>При введение текста необходимо сохранять выравнивание по левому </a:t>
            </a:r>
            <a:r>
              <a:rPr lang="ru-RU" sz="2400" dirty="0" smtClean="0">
                <a:solidFill>
                  <a:schemeClr val="tx1"/>
                </a:solidFill>
                <a:latin typeface="PT Sans" panose="020B0503020203020204" pitchFamily="34" charset="-52"/>
              </a:rPr>
              <a:t>краю.</a:t>
            </a:r>
          </a:p>
          <a:p>
            <a:endParaRPr lang="en-US" sz="1400" b="1" dirty="0" smtClean="0">
              <a:solidFill>
                <a:srgbClr val="00549F"/>
              </a:solidFill>
              <a:latin typeface="PT Sans" panose="020B0503020203020204" pitchFamily="34" charset="-52"/>
            </a:endParaRPr>
          </a:p>
          <a:p>
            <a:endParaRPr lang="en-US" sz="1400" b="1" dirty="0">
              <a:solidFill>
                <a:srgbClr val="00549F"/>
              </a:solidFill>
              <a:latin typeface="PT Sans" panose="020B0503020203020204" pitchFamily="34" charset="-52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3528" y="1700808"/>
            <a:ext cx="2952328" cy="2016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sz="2400" b="1" dirty="0">
                <a:solidFill>
                  <a:srgbClr val="00549F"/>
                </a:solidFill>
                <a:latin typeface="PT Sans" panose="020B0503020203020204" pitchFamily="34" charset="-52"/>
              </a:rPr>
              <a:t>Формирование центрального индекса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0" y="5949280"/>
            <a:ext cx="3265756" cy="908720"/>
          </a:xfrm>
          <a:prstGeom prst="rect">
            <a:avLst/>
          </a:prstGeom>
          <a:solidFill>
            <a:srgbClr val="00549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3" descr="C:\Users\MSShafigullin\Desktop\Проекты\Ассоциация выпускников\kfu_logo_2l_ru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39533"/>
            <a:ext cx="2664296" cy="35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НБЛ\Служебные\АППОЭР\Аппоэр-пилотная версия\2!facets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12" y="1251632"/>
            <a:ext cx="8991445" cy="5638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1214755"/>
            <a:ext cx="9144000" cy="56755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" t="10219" r="3922" b="1684"/>
          <a:stretch/>
        </p:blipFill>
        <p:spPr bwMode="auto">
          <a:xfrm>
            <a:off x="1115616" y="1412776"/>
            <a:ext cx="6844022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 rot="5400000">
            <a:off x="7313766" y="4586899"/>
            <a:ext cx="19118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Индексы  ББК (686) </a:t>
            </a:r>
            <a:endParaRPr lang="ru-RU" sz="1600" dirty="0"/>
          </a:p>
        </p:txBody>
      </p:sp>
      <p:sp>
        <p:nvSpPr>
          <p:cNvPr id="24" name="TextBox 23"/>
          <p:cNvSpPr txBox="1"/>
          <p:nvPr/>
        </p:nvSpPr>
        <p:spPr>
          <a:xfrm rot="16200000">
            <a:off x="-653522" y="2252608"/>
            <a:ext cx="2611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Предметные  рубрики (606)</a:t>
            </a:r>
            <a:endParaRPr lang="ru-RU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323528" y="457508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AAA9A9"/>
                </a:solidFill>
                <a:latin typeface="PT Sans" panose="020B0503020203020204" pitchFamily="34" charset="-52"/>
              </a:rPr>
              <a:t>Единое  окно  </a:t>
            </a:r>
            <a:r>
              <a:rPr lang="ru-RU" sz="1400" b="1" dirty="0" smtClean="0">
                <a:solidFill>
                  <a:srgbClr val="AAA9A9"/>
                </a:solidFill>
                <a:latin typeface="PT Sans" panose="020B0503020203020204" pitchFamily="34" charset="-52"/>
              </a:rPr>
              <a:t>доступа</a:t>
            </a:r>
          </a:p>
          <a:p>
            <a:r>
              <a:rPr lang="ru-RU" sz="1400" b="1" dirty="0" smtClean="0">
                <a:solidFill>
                  <a:srgbClr val="AAA9A9"/>
                </a:solidFill>
                <a:latin typeface="PT Sans" panose="020B0503020203020204" pitchFamily="34" charset="-52"/>
              </a:rPr>
              <a:t>к ресурсам  ЭБС</a:t>
            </a:r>
            <a:endParaRPr lang="ru-RU" sz="1400" b="1" dirty="0">
              <a:solidFill>
                <a:srgbClr val="AAA9A9"/>
              </a:solidFill>
              <a:latin typeface="PT Sans" panose="020B0503020203020204" pitchFamily="34" charset="-52"/>
            </a:endParaRPr>
          </a:p>
        </p:txBody>
      </p:sp>
      <p:pic>
        <p:nvPicPr>
          <p:cNvPr id="23" name="Picture 2" descr="http://els.kpfu.ru/vufind/themes/mybootstrap3/images/kpfu_site/appoerlogo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2" y="5582948"/>
            <a:ext cx="1013105" cy="118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72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3275856" y="332656"/>
            <a:ext cx="0" cy="792088"/>
          </a:xfrm>
          <a:prstGeom prst="line">
            <a:avLst/>
          </a:prstGeom>
          <a:ln w="28575">
            <a:solidFill>
              <a:srgbClr val="0054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419872" y="260648"/>
            <a:ext cx="56258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549F"/>
                </a:solidFill>
                <a:latin typeface="PT Sans" panose="020B0503020203020204" pitchFamily="34" charset="-52"/>
              </a:rPr>
              <a:t>Консолидация записей</a:t>
            </a:r>
          </a:p>
          <a:p>
            <a:r>
              <a:rPr lang="ru-RU" sz="2000" b="1" dirty="0" smtClean="0">
                <a:solidFill>
                  <a:srgbClr val="00549F"/>
                </a:solidFill>
                <a:latin typeface="PT Sans" panose="020B0503020203020204" pitchFamily="34" charset="-52"/>
              </a:rPr>
              <a:t>доля дубликатов по всем ЭБС  - 16%</a:t>
            </a:r>
            <a:endParaRPr lang="en-US" sz="2000" b="1" dirty="0">
              <a:solidFill>
                <a:srgbClr val="00549F"/>
              </a:solidFill>
              <a:latin typeface="PT Sans" panose="020B0503020203020204" pitchFamily="34" charset="-52"/>
            </a:endParaRPr>
          </a:p>
        </p:txBody>
      </p:sp>
      <p:pic>
        <p:nvPicPr>
          <p:cNvPr id="16" name="Picture 3" descr="C:\Users\MSShafigullin\Desktop\Проекты\Ассоциация выпускников\A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059" y="6165304"/>
            <a:ext cx="2935774" cy="41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3" descr="C:\Users\MSShafigullin\Desktop\Проекты\Ассоциация выпускников\kfu_logo_2l_rus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39533"/>
            <a:ext cx="2664296" cy="35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НБЛ\Служебные\АППОЭР\Аппоэр-пилотная версия\3b!dupl_search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74" y="1196752"/>
            <a:ext cx="8947452" cy="5533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НБЛ\Служебные\АППОЭР\Аппоэр-пилотная версия\3c!dupl_search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0" y="1195200"/>
            <a:ext cx="8951116" cy="553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700183" y="1182600"/>
            <a:ext cx="7603689" cy="5528271"/>
            <a:chOff x="700183" y="1182600"/>
            <a:chExt cx="7603689" cy="5528271"/>
          </a:xfrm>
        </p:grpSpPr>
        <p:pic>
          <p:nvPicPr>
            <p:cNvPr id="3076" name="Picture 4" descr="C:\НБЛ\Служебные\АППОЭР\Аппоэр-пилотная версия\3d!dupl_card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183" y="1182600"/>
              <a:ext cx="7603689" cy="55282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Скругленный прямоугольник 2"/>
            <p:cNvSpPr/>
            <p:nvPr/>
          </p:nvSpPr>
          <p:spPr>
            <a:xfrm>
              <a:off x="2448304" y="5373216"/>
              <a:ext cx="5040560" cy="576064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323528" y="457508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AAA9A9"/>
                </a:solidFill>
                <a:latin typeface="PT Sans" panose="020B0503020203020204" pitchFamily="34" charset="-52"/>
              </a:rPr>
              <a:t>Единое  окно  </a:t>
            </a:r>
            <a:r>
              <a:rPr lang="ru-RU" sz="1400" b="1" dirty="0" smtClean="0">
                <a:solidFill>
                  <a:srgbClr val="AAA9A9"/>
                </a:solidFill>
                <a:latin typeface="PT Sans" panose="020B0503020203020204" pitchFamily="34" charset="-52"/>
              </a:rPr>
              <a:t>доступа</a:t>
            </a:r>
          </a:p>
          <a:p>
            <a:r>
              <a:rPr lang="ru-RU" sz="1400" b="1" dirty="0" smtClean="0">
                <a:solidFill>
                  <a:srgbClr val="AAA9A9"/>
                </a:solidFill>
                <a:latin typeface="PT Sans" panose="020B0503020203020204" pitchFamily="34" charset="-52"/>
              </a:rPr>
              <a:t>к ресурсам  ЭБС</a:t>
            </a:r>
            <a:endParaRPr lang="ru-RU" sz="1400" b="1" dirty="0">
              <a:solidFill>
                <a:srgbClr val="AAA9A9"/>
              </a:solidFill>
              <a:latin typeface="PT Sans" panose="020B0503020203020204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88864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>
            <a:off x="3275856" y="332656"/>
            <a:ext cx="0" cy="792088"/>
          </a:xfrm>
          <a:prstGeom prst="line">
            <a:avLst/>
          </a:prstGeom>
          <a:ln w="28575">
            <a:solidFill>
              <a:srgbClr val="0054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419872" y="260648"/>
            <a:ext cx="5604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549F"/>
                </a:solidFill>
                <a:latin typeface="PT Sans" panose="020B0503020203020204" pitchFamily="34" charset="-52"/>
              </a:rPr>
              <a:t>Консолидация записей:</a:t>
            </a:r>
          </a:p>
          <a:p>
            <a:r>
              <a:rPr lang="ru-RU" sz="2800" b="1" dirty="0" smtClean="0">
                <a:solidFill>
                  <a:srgbClr val="00549F"/>
                </a:solidFill>
                <a:latin typeface="PT Sans" panose="020B0503020203020204" pitchFamily="34" charset="-52"/>
              </a:rPr>
              <a:t>формирование </a:t>
            </a:r>
            <a:r>
              <a:rPr lang="ru-RU" sz="2800" b="1" dirty="0">
                <a:solidFill>
                  <a:srgbClr val="00549F"/>
                </a:solidFill>
                <a:latin typeface="PT Sans" panose="020B0503020203020204" pitchFamily="34" charset="-52"/>
              </a:rPr>
              <a:t>главной </a:t>
            </a:r>
            <a:r>
              <a:rPr lang="ru-RU" sz="2800" b="1" dirty="0" smtClean="0">
                <a:solidFill>
                  <a:srgbClr val="00549F"/>
                </a:solidFill>
                <a:latin typeface="PT Sans" panose="020B0503020203020204" pitchFamily="34" charset="-52"/>
              </a:rPr>
              <a:t>записи</a:t>
            </a:r>
            <a:endParaRPr lang="ru-RU" sz="2800" b="1" dirty="0">
              <a:solidFill>
                <a:srgbClr val="00549F"/>
              </a:solidFill>
              <a:latin typeface="PT Sans" panose="020B0503020203020204" pitchFamily="34" charset="-52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23528" y="1700808"/>
            <a:ext cx="2952328" cy="2016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ru-RU" sz="2400" b="1" dirty="0" smtClean="0">
                <a:solidFill>
                  <a:srgbClr val="00549F"/>
                </a:solidFill>
                <a:latin typeface="PT Sans" panose="020B0503020203020204" pitchFamily="34" charset="-52"/>
              </a:rPr>
              <a:t>Критерии</a:t>
            </a:r>
            <a:endParaRPr lang="ru-RU" sz="2400" b="1" dirty="0">
              <a:solidFill>
                <a:srgbClr val="00549F"/>
              </a:solidFill>
              <a:latin typeface="PT Sans" panose="020B0503020203020204" pitchFamily="34" charset="-52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38355" y="1700808"/>
            <a:ext cx="5785611" cy="34563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PT Sans" panose="020B0503020203020204" pitchFamily="34" charset="-52"/>
              </a:rPr>
              <a:t>Библиографические </a:t>
            </a:r>
            <a:r>
              <a:rPr lang="ru-RU" sz="2400" dirty="0">
                <a:solidFill>
                  <a:schemeClr val="tx1"/>
                </a:solidFill>
                <a:latin typeface="PT Sans" panose="020B0503020203020204" pitchFamily="34" charset="-52"/>
              </a:rPr>
              <a:t>сведения (автор, заглавие, выходные </a:t>
            </a:r>
            <a:r>
              <a:rPr lang="ru-RU" sz="2400" dirty="0" smtClean="0">
                <a:solidFill>
                  <a:schemeClr val="tx1"/>
                </a:solidFill>
                <a:latin typeface="PT Sans" panose="020B0503020203020204" pitchFamily="34" charset="-52"/>
              </a:rPr>
              <a:t>данные)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PT Sans" panose="020B0503020203020204" pitchFamily="34" charset="-52"/>
              </a:rPr>
              <a:t>Аннотация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schemeClr val="tx1"/>
                </a:solidFill>
                <a:latin typeface="PT Sans" panose="020B0503020203020204" pitchFamily="34" charset="-52"/>
              </a:rPr>
              <a:t>Т</a:t>
            </a:r>
            <a:r>
              <a:rPr lang="ru-RU" sz="2400" dirty="0">
                <a:solidFill>
                  <a:schemeClr val="tx1"/>
                </a:solidFill>
                <a:latin typeface="PT Sans" panose="020B0503020203020204" pitchFamily="34" charset="-52"/>
              </a:rPr>
              <a:t>ематика (предметные рубрики, ключевые слова, классификационные индексы)</a:t>
            </a:r>
            <a:endParaRPr lang="en-US" sz="2400" dirty="0" smtClean="0">
              <a:solidFill>
                <a:schemeClr val="tx1"/>
              </a:solidFill>
              <a:latin typeface="PT Sans" panose="020B0503020203020204" pitchFamily="34" charset="-52"/>
            </a:endParaRPr>
          </a:p>
          <a:p>
            <a:endParaRPr lang="en-US" sz="2400" dirty="0">
              <a:solidFill>
                <a:schemeClr val="tx1"/>
              </a:solidFill>
              <a:latin typeface="PT Sans" panose="020B0503020203020204" pitchFamily="34" charset="-5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3528" y="457508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>
                <a:solidFill>
                  <a:srgbClr val="AAA9A9"/>
                </a:solidFill>
                <a:latin typeface="PT Sans" panose="020B0503020203020204" pitchFamily="34" charset="-52"/>
              </a:rPr>
              <a:t>Единое  окно  </a:t>
            </a:r>
            <a:r>
              <a:rPr lang="ru-RU" sz="1400" b="1" dirty="0" smtClean="0">
                <a:solidFill>
                  <a:srgbClr val="AAA9A9"/>
                </a:solidFill>
                <a:latin typeface="PT Sans" panose="020B0503020203020204" pitchFamily="34" charset="-52"/>
              </a:rPr>
              <a:t>доступа</a:t>
            </a:r>
          </a:p>
          <a:p>
            <a:r>
              <a:rPr lang="ru-RU" sz="1400" b="1" dirty="0" smtClean="0">
                <a:solidFill>
                  <a:srgbClr val="AAA9A9"/>
                </a:solidFill>
                <a:latin typeface="PT Sans" panose="020B0503020203020204" pitchFamily="34" charset="-52"/>
              </a:rPr>
              <a:t>к ресурсам  ЭБС</a:t>
            </a:r>
            <a:endParaRPr lang="ru-RU" sz="1400" b="1" dirty="0">
              <a:solidFill>
                <a:srgbClr val="AAA9A9"/>
              </a:solidFill>
              <a:latin typeface="PT Sans" panose="020B0503020203020204" pitchFamily="34" charset="-52"/>
            </a:endParaRPr>
          </a:p>
        </p:txBody>
      </p:sp>
      <p:pic>
        <p:nvPicPr>
          <p:cNvPr id="19" name="Picture 2" descr="http://els.kpfu.ru/vufind/themes/mybootstrap3/images/kpfu_site/appoer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2" y="5582948"/>
            <a:ext cx="1013105" cy="118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95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728</TotalTime>
  <Words>1160</Words>
  <Application>Microsoft Office PowerPoint</Application>
  <PresentationFormat>Экран (4:3)</PresentationFormat>
  <Paragraphs>236</Paragraphs>
  <Slides>21</Slides>
  <Notes>19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Шафигуллин Марат Шарифуллович</dc:creator>
  <cp:lastModifiedBy>Александрова Ирина Сергеевна</cp:lastModifiedBy>
  <cp:revision>114</cp:revision>
  <dcterms:created xsi:type="dcterms:W3CDTF">2016-09-08T07:48:51Z</dcterms:created>
  <dcterms:modified xsi:type="dcterms:W3CDTF">2017-04-12T06:16:17Z</dcterms:modified>
</cp:coreProperties>
</file>